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3"/>
  </p:notesMasterIdLst>
  <p:sldIdLst>
    <p:sldId id="256" r:id="rId2"/>
    <p:sldId id="258" r:id="rId3"/>
    <p:sldId id="265" r:id="rId4"/>
    <p:sldId id="259" r:id="rId5"/>
    <p:sldId id="343" r:id="rId6"/>
    <p:sldId id="344" r:id="rId7"/>
    <p:sldId id="262" r:id="rId8"/>
    <p:sldId id="261" r:id="rId9"/>
    <p:sldId id="345" r:id="rId10"/>
    <p:sldId id="342" r:id="rId11"/>
    <p:sldId id="284" r:id="rId12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14"/>
      <p:bold r:id="rId15"/>
      <p:italic r:id="rId16"/>
      <p:boldItalic r:id="rId17"/>
    </p:embeddedFont>
    <p:embeddedFont>
      <p:font typeface="Lexend Exa" pitchFamily="2" charset="77"/>
      <p:regular r:id="rId18"/>
      <p:bold r:id="rId19"/>
    </p:embeddedFont>
    <p:embeddedFont>
      <p:font typeface="Red Hat Text" panose="02010503040201060303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BBB"/>
    <a:srgbClr val="595959"/>
    <a:srgbClr val="05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899F6E-569A-4300-8CE3-17239C876734}">
  <a:tblStyle styleId="{B5899F6E-569A-4300-8CE3-17239C876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7"/>
    <p:restoredTop sz="94681"/>
  </p:normalViewPr>
  <p:slideViewPr>
    <p:cSldViewPr snapToGrid="0">
      <p:cViewPr varScale="1">
        <p:scale>
          <a:sx n="144" d="100"/>
          <a:sy n="144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esktop/DAT/BrightLearn%20Coffee%20Analysis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esktop/DAT/BrightLearn%20Coffee%20Analysis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esktop/DAT/BrightLearn%20Coffee%20Analysis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[Results_2025-10-27-0947.xlsx]Sheet1!PivotTable6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Daily Revenue Trend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Sheet1!$B$42:$B$43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Sheet1!$B$44:$B$225</c:f>
              <c:numCache>
                <c:formatCode>General</c:formatCode>
                <c:ptCount val="181"/>
                <c:pt idx="0">
                  <c:v>868.40000000000009</c:v>
                </c:pt>
                <c:pt idx="1">
                  <c:v>925.49999999999977</c:v>
                </c:pt>
                <c:pt idx="2">
                  <c:v>902.75000000000023</c:v>
                </c:pt>
                <c:pt idx="3">
                  <c:v>808.25000000000034</c:v>
                </c:pt>
                <c:pt idx="4">
                  <c:v>903.05000000000018</c:v>
                </c:pt>
                <c:pt idx="5">
                  <c:v>716.04999999999984</c:v>
                </c:pt>
                <c:pt idx="6">
                  <c:v>807.30000000000007</c:v>
                </c:pt>
                <c:pt idx="7">
                  <c:v>793.1500000000002</c:v>
                </c:pt>
                <c:pt idx="8">
                  <c:v>774.0100000000001</c:v>
                </c:pt>
                <c:pt idx="9">
                  <c:v>947.00000000000023</c:v>
                </c:pt>
                <c:pt idx="10">
                  <c:v>740.15</c:v>
                </c:pt>
                <c:pt idx="11">
                  <c:v>660.7</c:v>
                </c:pt>
                <c:pt idx="12">
                  <c:v>705.8</c:v>
                </c:pt>
                <c:pt idx="13">
                  <c:v>763.7</c:v>
                </c:pt>
                <c:pt idx="14">
                  <c:v>1348.93</c:v>
                </c:pt>
                <c:pt idx="15">
                  <c:v>1027.3300000000002</c:v>
                </c:pt>
                <c:pt idx="16">
                  <c:v>1075.4000000000003</c:v>
                </c:pt>
                <c:pt idx="17">
                  <c:v>1064.0300000000002</c:v>
                </c:pt>
                <c:pt idx="18">
                  <c:v>1079.3800000000001</c:v>
                </c:pt>
                <c:pt idx="19">
                  <c:v>871.4300000000004</c:v>
                </c:pt>
                <c:pt idx="20">
                  <c:v>992.35000000000025</c:v>
                </c:pt>
                <c:pt idx="21">
                  <c:v>742.80000000000018</c:v>
                </c:pt>
                <c:pt idx="22">
                  <c:v>928.30000000000007</c:v>
                </c:pt>
                <c:pt idx="23">
                  <c:v>922.05000000000018</c:v>
                </c:pt>
                <c:pt idx="24">
                  <c:v>942.00000000000034</c:v>
                </c:pt>
                <c:pt idx="25">
                  <c:v>939.25000000000023</c:v>
                </c:pt>
                <c:pt idx="26">
                  <c:v>838.54999999999984</c:v>
                </c:pt>
                <c:pt idx="27">
                  <c:v>733.25000000000011</c:v>
                </c:pt>
                <c:pt idx="28">
                  <c:v>820.70000000000027</c:v>
                </c:pt>
                <c:pt idx="29">
                  <c:v>870.60000000000014</c:v>
                </c:pt>
                <c:pt idx="30">
                  <c:v>801.50000000000011</c:v>
                </c:pt>
                <c:pt idx="31">
                  <c:v>833.69999999999993</c:v>
                </c:pt>
                <c:pt idx="32">
                  <c:v>944.8</c:v>
                </c:pt>
                <c:pt idx="33">
                  <c:v>940.20000000000027</c:v>
                </c:pt>
                <c:pt idx="34">
                  <c:v>825.95</c:v>
                </c:pt>
                <c:pt idx="35">
                  <c:v>871.25</c:v>
                </c:pt>
                <c:pt idx="36">
                  <c:v>655.35</c:v>
                </c:pt>
                <c:pt idx="37">
                  <c:v>804.3000000000003</c:v>
                </c:pt>
                <c:pt idx="38">
                  <c:v>928.8000000000003</c:v>
                </c:pt>
                <c:pt idx="39">
                  <c:v>866.80000000000041</c:v>
                </c:pt>
                <c:pt idx="40">
                  <c:v>868.00000000000011</c:v>
                </c:pt>
                <c:pt idx="41">
                  <c:v>670.05000000000018</c:v>
                </c:pt>
                <c:pt idx="42">
                  <c:v>680.60000000000025</c:v>
                </c:pt>
                <c:pt idx="43">
                  <c:v>641.89999999999986</c:v>
                </c:pt>
                <c:pt idx="44">
                  <c:v>747.05000000000018</c:v>
                </c:pt>
                <c:pt idx="45">
                  <c:v>1254.9499999999996</c:v>
                </c:pt>
                <c:pt idx="46">
                  <c:v>1191.3000000000002</c:v>
                </c:pt>
                <c:pt idx="47">
                  <c:v>967.6</c:v>
                </c:pt>
                <c:pt idx="48">
                  <c:v>1069.53</c:v>
                </c:pt>
                <c:pt idx="49">
                  <c:v>1164.4000000000005</c:v>
                </c:pt>
                <c:pt idx="50">
                  <c:v>760.23000000000025</c:v>
                </c:pt>
                <c:pt idx="51">
                  <c:v>870.48000000000013</c:v>
                </c:pt>
                <c:pt idx="52">
                  <c:v>1037.5000000000005</c:v>
                </c:pt>
                <c:pt idx="53">
                  <c:v>904.49999999999989</c:v>
                </c:pt>
                <c:pt idx="54">
                  <c:v>986.9000000000002</c:v>
                </c:pt>
                <c:pt idx="55">
                  <c:v>813.55000000000007</c:v>
                </c:pt>
                <c:pt idx="56">
                  <c:v>1030.9000000000008</c:v>
                </c:pt>
                <c:pt idx="57">
                  <c:v>931.84999999999991</c:v>
                </c:pt>
                <c:pt idx="58">
                  <c:v>842.89999999999986</c:v>
                </c:pt>
                <c:pt idx="59">
                  <c:v>1021.0999999999999</c:v>
                </c:pt>
                <c:pt idx="60">
                  <c:v>1088.3999999999996</c:v>
                </c:pt>
                <c:pt idx="61">
                  <c:v>1160.3500000000004</c:v>
                </c:pt>
                <c:pt idx="62">
                  <c:v>1008.7500000000003</c:v>
                </c:pt>
                <c:pt idx="63">
                  <c:v>1097.1500000000003</c:v>
                </c:pt>
                <c:pt idx="64">
                  <c:v>732.75000000000011</c:v>
                </c:pt>
                <c:pt idx="65">
                  <c:v>921.30000000000007</c:v>
                </c:pt>
                <c:pt idx="66">
                  <c:v>1209.0800000000002</c:v>
                </c:pt>
                <c:pt idx="67">
                  <c:v>908.83000000000038</c:v>
                </c:pt>
                <c:pt idx="68">
                  <c:v>1081.2000000000003</c:v>
                </c:pt>
                <c:pt idx="69">
                  <c:v>995.25000000000023</c:v>
                </c:pt>
                <c:pt idx="70">
                  <c:v>664.13000000000011</c:v>
                </c:pt>
                <c:pt idx="71">
                  <c:v>846.10000000000025</c:v>
                </c:pt>
                <c:pt idx="72">
                  <c:v>966.55000000000018</c:v>
                </c:pt>
                <c:pt idx="73">
                  <c:v>1417.4499999999998</c:v>
                </c:pt>
                <c:pt idx="74">
                  <c:v>1149.1299999999999</c:v>
                </c:pt>
                <c:pt idx="75">
                  <c:v>1440.45</c:v>
                </c:pt>
                <c:pt idx="76">
                  <c:v>1207.58</c:v>
                </c:pt>
                <c:pt idx="77">
                  <c:v>1488.5</c:v>
                </c:pt>
                <c:pt idx="78">
                  <c:v>1113.0800000000004</c:v>
                </c:pt>
                <c:pt idx="79">
                  <c:v>835.85000000000036</c:v>
                </c:pt>
                <c:pt idx="80">
                  <c:v>1124.55</c:v>
                </c:pt>
                <c:pt idx="81">
                  <c:v>1060.55</c:v>
                </c:pt>
                <c:pt idx="82">
                  <c:v>1123.2000000000003</c:v>
                </c:pt>
                <c:pt idx="83">
                  <c:v>1025.7500000000002</c:v>
                </c:pt>
                <c:pt idx="84">
                  <c:v>1208.6500000000005</c:v>
                </c:pt>
                <c:pt idx="85">
                  <c:v>1124.0000000000005</c:v>
                </c:pt>
                <c:pt idx="86">
                  <c:v>954.75000000000011</c:v>
                </c:pt>
                <c:pt idx="87">
                  <c:v>978.8000000000003</c:v>
                </c:pt>
                <c:pt idx="88">
                  <c:v>967.0500000000003</c:v>
                </c:pt>
                <c:pt idx="89">
                  <c:v>915.15000000000032</c:v>
                </c:pt>
                <c:pt idx="90">
                  <c:v>1316.5000000000002</c:v>
                </c:pt>
                <c:pt idx="91">
                  <c:v>1351.3500000000001</c:v>
                </c:pt>
                <c:pt idx="92">
                  <c:v>1333.400000000001</c:v>
                </c:pt>
                <c:pt idx="93">
                  <c:v>1150.7500000000007</c:v>
                </c:pt>
                <c:pt idx="94">
                  <c:v>1242.1500000000001</c:v>
                </c:pt>
                <c:pt idx="95">
                  <c:v>1002.9500000000005</c:v>
                </c:pt>
                <c:pt idx="96">
                  <c:v>1138.6000000000001</c:v>
                </c:pt>
                <c:pt idx="97">
                  <c:v>1631.9300000000003</c:v>
                </c:pt>
                <c:pt idx="98">
                  <c:v>1192.1799999999998</c:v>
                </c:pt>
                <c:pt idx="99">
                  <c:v>1355.4499999999998</c:v>
                </c:pt>
                <c:pt idx="100">
                  <c:v>1294.9999999999998</c:v>
                </c:pt>
                <c:pt idx="101">
                  <c:v>958.63000000000022</c:v>
                </c:pt>
                <c:pt idx="102">
                  <c:v>1069.6999999999996</c:v>
                </c:pt>
                <c:pt idx="103">
                  <c:v>1195.8300000000002</c:v>
                </c:pt>
                <c:pt idx="104">
                  <c:v>1622.6599999999999</c:v>
                </c:pt>
                <c:pt idx="105">
                  <c:v>1482.0800000000004</c:v>
                </c:pt>
                <c:pt idx="106">
                  <c:v>1543.5999999999995</c:v>
                </c:pt>
                <c:pt idx="107">
                  <c:v>1608.7899999999995</c:v>
                </c:pt>
                <c:pt idx="108">
                  <c:v>1738.9299999999998</c:v>
                </c:pt>
                <c:pt idx="109">
                  <c:v>1163.9500000000005</c:v>
                </c:pt>
                <c:pt idx="110">
                  <c:v>1101.8800000000001</c:v>
                </c:pt>
                <c:pt idx="111">
                  <c:v>1291.9500000000003</c:v>
                </c:pt>
                <c:pt idx="112">
                  <c:v>1384.0500000000004</c:v>
                </c:pt>
                <c:pt idx="113">
                  <c:v>1539.8</c:v>
                </c:pt>
                <c:pt idx="114">
                  <c:v>1306.100000000001</c:v>
                </c:pt>
                <c:pt idx="115">
                  <c:v>1447.5000000000007</c:v>
                </c:pt>
                <c:pt idx="116">
                  <c:v>1439.5500000000002</c:v>
                </c:pt>
                <c:pt idx="117">
                  <c:v>1172.7000000000003</c:v>
                </c:pt>
                <c:pt idx="118">
                  <c:v>1124.0500000000004</c:v>
                </c:pt>
                <c:pt idx="119">
                  <c:v>1275.6000000000004</c:v>
                </c:pt>
                <c:pt idx="120">
                  <c:v>1657.6500000000005</c:v>
                </c:pt>
                <c:pt idx="121">
                  <c:v>1758.4500000000003</c:v>
                </c:pt>
                <c:pt idx="122">
                  <c:v>1760.45</c:v>
                </c:pt>
                <c:pt idx="123">
                  <c:v>1709.8500000000001</c:v>
                </c:pt>
                <c:pt idx="124">
                  <c:v>1726.6500000000005</c:v>
                </c:pt>
                <c:pt idx="125">
                  <c:v>1293.0500000000004</c:v>
                </c:pt>
                <c:pt idx="126">
                  <c:v>1416.6000000000006</c:v>
                </c:pt>
                <c:pt idx="127">
                  <c:v>1967.6799999999996</c:v>
                </c:pt>
                <c:pt idx="128">
                  <c:v>1362.1100000000004</c:v>
                </c:pt>
                <c:pt idx="129">
                  <c:v>1716.8999999999992</c:v>
                </c:pt>
                <c:pt idx="130">
                  <c:v>1395</c:v>
                </c:pt>
                <c:pt idx="131">
                  <c:v>1175.0800000000002</c:v>
                </c:pt>
                <c:pt idx="132">
                  <c:v>1299.8499999999999</c:v>
                </c:pt>
                <c:pt idx="133">
                  <c:v>1482</c:v>
                </c:pt>
                <c:pt idx="134">
                  <c:v>2180.8799999999992</c:v>
                </c:pt>
                <c:pt idx="135">
                  <c:v>2042.1500000000008</c:v>
                </c:pt>
                <c:pt idx="136">
                  <c:v>1942.5000000000002</c:v>
                </c:pt>
                <c:pt idx="137">
                  <c:v>1965.9399999999998</c:v>
                </c:pt>
                <c:pt idx="138">
                  <c:v>2184.6999999999994</c:v>
                </c:pt>
                <c:pt idx="139">
                  <c:v>1798.7299999999996</c:v>
                </c:pt>
                <c:pt idx="140">
                  <c:v>1568.7799999999993</c:v>
                </c:pt>
                <c:pt idx="141">
                  <c:v>1773.15</c:v>
                </c:pt>
                <c:pt idx="142">
                  <c:v>1653.1000000000004</c:v>
                </c:pt>
                <c:pt idx="143">
                  <c:v>1889.65</c:v>
                </c:pt>
                <c:pt idx="144">
                  <c:v>1628.15</c:v>
                </c:pt>
                <c:pt idx="145">
                  <c:v>1826.650000000001</c:v>
                </c:pt>
                <c:pt idx="146">
                  <c:v>1661.0499999999997</c:v>
                </c:pt>
                <c:pt idx="147">
                  <c:v>1612.8500000000004</c:v>
                </c:pt>
                <c:pt idx="148">
                  <c:v>1637.1000000000006</c:v>
                </c:pt>
                <c:pt idx="149">
                  <c:v>1670.9500000000003</c:v>
                </c:pt>
                <c:pt idx="150">
                  <c:v>1671.1100000000008</c:v>
                </c:pt>
                <c:pt idx="151">
                  <c:v>1794.8500000000004</c:v>
                </c:pt>
                <c:pt idx="152">
                  <c:v>1915.4500000000003</c:v>
                </c:pt>
                <c:pt idx="153">
                  <c:v>1953.5000000000002</c:v>
                </c:pt>
                <c:pt idx="154">
                  <c:v>1760.9000000000005</c:v>
                </c:pt>
                <c:pt idx="155">
                  <c:v>1842.4500000000007</c:v>
                </c:pt>
                <c:pt idx="156">
                  <c:v>1397.1000000000004</c:v>
                </c:pt>
                <c:pt idx="157">
                  <c:v>1555.5500000000006</c:v>
                </c:pt>
                <c:pt idx="158">
                  <c:v>2168.6799999999998</c:v>
                </c:pt>
                <c:pt idx="159">
                  <c:v>1518.4800000000012</c:v>
                </c:pt>
                <c:pt idx="160">
                  <c:v>1749.4499999999994</c:v>
                </c:pt>
                <c:pt idx="161">
                  <c:v>1703.6499999999996</c:v>
                </c:pt>
                <c:pt idx="162">
                  <c:v>1244.6000000000004</c:v>
                </c:pt>
                <c:pt idx="163">
                  <c:v>1439.4499999999998</c:v>
                </c:pt>
                <c:pt idx="164">
                  <c:v>1588.549999999999</c:v>
                </c:pt>
                <c:pt idx="165">
                  <c:v>2373.21</c:v>
                </c:pt>
                <c:pt idx="166">
                  <c:v>2229.7999999999993</c:v>
                </c:pt>
                <c:pt idx="167">
                  <c:v>2072.6499999999992</c:v>
                </c:pt>
                <c:pt idx="168">
                  <c:v>2044.8799999999999</c:v>
                </c:pt>
                <c:pt idx="169">
                  <c:v>2546.4299999999989</c:v>
                </c:pt>
                <c:pt idx="170">
                  <c:v>1679.3799999999999</c:v>
                </c:pt>
                <c:pt idx="171">
                  <c:v>1614.2500000000002</c:v>
                </c:pt>
                <c:pt idx="172">
                  <c:v>1912.0500000000004</c:v>
                </c:pt>
                <c:pt idx="173">
                  <c:v>1864.3999999999999</c:v>
                </c:pt>
                <c:pt idx="174">
                  <c:v>2117.5499999999997</c:v>
                </c:pt>
                <c:pt idx="175">
                  <c:v>1740.7000000000012</c:v>
                </c:pt>
                <c:pt idx="176">
                  <c:v>1975.1000000000008</c:v>
                </c:pt>
                <c:pt idx="177">
                  <c:v>1861.5500000000009</c:v>
                </c:pt>
                <c:pt idx="178">
                  <c:v>1758.1000000000006</c:v>
                </c:pt>
                <c:pt idx="179">
                  <c:v>1852.7500000000007</c:v>
                </c:pt>
                <c:pt idx="180">
                  <c:v>1807.6500000000003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7-DE44-B44F-46CB457D31F0}"/>
            </c:ext>
          </c:extLst>
        </c:ser>
        <c:ser>
          <c:idx val="1"/>
          <c:order val="1"/>
          <c:tx>
            <c:strRef>
              <c:f>Sheet1!$C$42:$C$43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Sheet1!$C$44:$C$225</c:f>
              <c:numCache>
                <c:formatCode>General</c:formatCode>
                <c:ptCount val="181"/>
                <c:pt idx="0">
                  <c:v>851.45</c:v>
                </c:pt>
                <c:pt idx="1">
                  <c:v>828.80000000000018</c:v>
                </c:pt>
                <c:pt idx="2">
                  <c:v>906.25</c:v>
                </c:pt>
                <c:pt idx="3">
                  <c:v>781.65000000000009</c:v>
                </c:pt>
                <c:pt idx="4">
                  <c:v>714.9</c:v>
                </c:pt>
                <c:pt idx="5">
                  <c:v>767.19999999999993</c:v>
                </c:pt>
                <c:pt idx="6">
                  <c:v>1024.0999999999999</c:v>
                </c:pt>
                <c:pt idx="7">
                  <c:v>872.83000000000015</c:v>
                </c:pt>
                <c:pt idx="8">
                  <c:v>894.40000000000032</c:v>
                </c:pt>
                <c:pt idx="9">
                  <c:v>808.1</c:v>
                </c:pt>
                <c:pt idx="10">
                  <c:v>974.55000000000007</c:v>
                </c:pt>
                <c:pt idx="11">
                  <c:v>751.90000000000009</c:v>
                </c:pt>
                <c:pt idx="12">
                  <c:v>1362.6000000000001</c:v>
                </c:pt>
                <c:pt idx="13">
                  <c:v>1143.8100000000006</c:v>
                </c:pt>
                <c:pt idx="14">
                  <c:v>962.43000000000018</c:v>
                </c:pt>
                <c:pt idx="15">
                  <c:v>951.1500000000002</c:v>
                </c:pt>
                <c:pt idx="16">
                  <c:v>1421.5</c:v>
                </c:pt>
                <c:pt idx="17">
                  <c:v>846.10000000000025</c:v>
                </c:pt>
                <c:pt idx="18">
                  <c:v>1046.2500000000005</c:v>
                </c:pt>
                <c:pt idx="19">
                  <c:v>940.75000000000011</c:v>
                </c:pt>
                <c:pt idx="20">
                  <c:v>1075.4999999999995</c:v>
                </c:pt>
                <c:pt idx="21">
                  <c:v>621.45000000000005</c:v>
                </c:pt>
                <c:pt idx="22">
                  <c:v>1026.1000000000004</c:v>
                </c:pt>
                <c:pt idx="23">
                  <c:v>841.10000000000014</c:v>
                </c:pt>
                <c:pt idx="24">
                  <c:v>840.7</c:v>
                </c:pt>
                <c:pt idx="25">
                  <c:v>856.43000000000006</c:v>
                </c:pt>
                <c:pt idx="26">
                  <c:v>760.0500000000003</c:v>
                </c:pt>
                <c:pt idx="27">
                  <c:v>699.65000000000009</c:v>
                </c:pt>
                <c:pt idx="28">
                  <c:v>612.15</c:v>
                </c:pt>
                <c:pt idx="29">
                  <c:v>868.4</c:v>
                </c:pt>
                <c:pt idx="30">
                  <c:v>768.40000000000032</c:v>
                </c:pt>
                <c:pt idx="31">
                  <c:v>849.39999999999986</c:v>
                </c:pt>
                <c:pt idx="32">
                  <c:v>883.94999999999993</c:v>
                </c:pt>
                <c:pt idx="33">
                  <c:v>896.00000000000023</c:v>
                </c:pt>
                <c:pt idx="34">
                  <c:v>844.6500000000002</c:v>
                </c:pt>
                <c:pt idx="35">
                  <c:v>709.35</c:v>
                </c:pt>
                <c:pt idx="36">
                  <c:v>796.15</c:v>
                </c:pt>
                <c:pt idx="37">
                  <c:v>893.25000000000023</c:v>
                </c:pt>
                <c:pt idx="38">
                  <c:v>949.93000000000029</c:v>
                </c:pt>
                <c:pt idx="39">
                  <c:v>859.25000000000011</c:v>
                </c:pt>
                <c:pt idx="40">
                  <c:v>1072.3000000000006</c:v>
                </c:pt>
                <c:pt idx="41">
                  <c:v>1031.2100000000003</c:v>
                </c:pt>
                <c:pt idx="42">
                  <c:v>1125.8</c:v>
                </c:pt>
                <c:pt idx="43">
                  <c:v>1185.1500000000003</c:v>
                </c:pt>
                <c:pt idx="44">
                  <c:v>1163.6500000000003</c:v>
                </c:pt>
                <c:pt idx="45">
                  <c:v>850.25000000000045</c:v>
                </c:pt>
                <c:pt idx="46">
                  <c:v>908.23000000000025</c:v>
                </c:pt>
                <c:pt idx="47">
                  <c:v>637.59999999999991</c:v>
                </c:pt>
                <c:pt idx="48">
                  <c:v>1049.5000000000002</c:v>
                </c:pt>
                <c:pt idx="49">
                  <c:v>1164.1999999999998</c:v>
                </c:pt>
                <c:pt idx="50">
                  <c:v>1066.6500000000003</c:v>
                </c:pt>
                <c:pt idx="51">
                  <c:v>958.65000000000032</c:v>
                </c:pt>
                <c:pt idx="52">
                  <c:v>830.70000000000039</c:v>
                </c:pt>
                <c:pt idx="53">
                  <c:v>888.98</c:v>
                </c:pt>
                <c:pt idx="54">
                  <c:v>815.1</c:v>
                </c:pt>
                <c:pt idx="55">
                  <c:v>853.35000000000014</c:v>
                </c:pt>
                <c:pt idx="56">
                  <c:v>928.45000000000039</c:v>
                </c:pt>
                <c:pt idx="57">
                  <c:v>758.9000000000002</c:v>
                </c:pt>
                <c:pt idx="58">
                  <c:v>749.20000000000016</c:v>
                </c:pt>
                <c:pt idx="59">
                  <c:v>1040.4500000000003</c:v>
                </c:pt>
                <c:pt idx="60">
                  <c:v>1020.7500000000002</c:v>
                </c:pt>
                <c:pt idx="61">
                  <c:v>1037.5500000000002</c:v>
                </c:pt>
                <c:pt idx="62">
                  <c:v>868.4000000000002</c:v>
                </c:pt>
                <c:pt idx="63">
                  <c:v>904</c:v>
                </c:pt>
                <c:pt idx="64">
                  <c:v>934.95000000000027</c:v>
                </c:pt>
                <c:pt idx="65">
                  <c:v>1136.0500000000002</c:v>
                </c:pt>
                <c:pt idx="66">
                  <c:v>1184.0799999999997</c:v>
                </c:pt>
                <c:pt idx="67">
                  <c:v>1268.6999999999996</c:v>
                </c:pt>
                <c:pt idx="68">
                  <c:v>1252.18</c:v>
                </c:pt>
                <c:pt idx="69">
                  <c:v>1140.8000000000006</c:v>
                </c:pt>
                <c:pt idx="70">
                  <c:v>1278.0499999999995</c:v>
                </c:pt>
                <c:pt idx="71">
                  <c:v>1440.9</c:v>
                </c:pt>
                <c:pt idx="72">
                  <c:v>1379.8300000000002</c:v>
                </c:pt>
                <c:pt idx="73">
                  <c:v>1005.2800000000003</c:v>
                </c:pt>
                <c:pt idx="74">
                  <c:v>1142.43</c:v>
                </c:pt>
                <c:pt idx="75">
                  <c:v>788.45000000000027</c:v>
                </c:pt>
                <c:pt idx="76">
                  <c:v>1163.2500000000005</c:v>
                </c:pt>
                <c:pt idx="77">
                  <c:v>1085.1799999999998</c:v>
                </c:pt>
                <c:pt idx="78">
                  <c:v>1114.1000000000001</c:v>
                </c:pt>
                <c:pt idx="79">
                  <c:v>1316.6999999999991</c:v>
                </c:pt>
                <c:pt idx="80">
                  <c:v>923.90000000000009</c:v>
                </c:pt>
                <c:pt idx="81">
                  <c:v>1142.33</c:v>
                </c:pt>
                <c:pt idx="82">
                  <c:v>1015.9000000000003</c:v>
                </c:pt>
                <c:pt idx="83">
                  <c:v>1006.3</c:v>
                </c:pt>
                <c:pt idx="84">
                  <c:v>971.63000000000022</c:v>
                </c:pt>
                <c:pt idx="85">
                  <c:v>1060.6000000000004</c:v>
                </c:pt>
                <c:pt idx="86">
                  <c:v>892.5500000000003</c:v>
                </c:pt>
                <c:pt idx="87">
                  <c:v>672.9</c:v>
                </c:pt>
                <c:pt idx="88">
                  <c:v>998.98000000000025</c:v>
                </c:pt>
                <c:pt idx="89">
                  <c:v>923.40000000000032</c:v>
                </c:pt>
                <c:pt idx="90">
                  <c:v>1215.3500000000006</c:v>
                </c:pt>
                <c:pt idx="91">
                  <c:v>1222.3000000000002</c:v>
                </c:pt>
                <c:pt idx="92">
                  <c:v>1144.0000000000005</c:v>
                </c:pt>
                <c:pt idx="93">
                  <c:v>1084.5500000000004</c:v>
                </c:pt>
                <c:pt idx="94">
                  <c:v>1108.3</c:v>
                </c:pt>
                <c:pt idx="95">
                  <c:v>1167</c:v>
                </c:pt>
                <c:pt idx="96">
                  <c:v>1529.4500000000005</c:v>
                </c:pt>
                <c:pt idx="97">
                  <c:v>1427.7799999999997</c:v>
                </c:pt>
                <c:pt idx="98">
                  <c:v>1431.3999999999996</c:v>
                </c:pt>
                <c:pt idx="99">
                  <c:v>1411.0500000000006</c:v>
                </c:pt>
                <c:pt idx="100">
                  <c:v>1362.0299999999995</c:v>
                </c:pt>
                <c:pt idx="101">
                  <c:v>1568.9999999999995</c:v>
                </c:pt>
                <c:pt idx="102">
                  <c:v>1797.3999999999992</c:v>
                </c:pt>
                <c:pt idx="103">
                  <c:v>1818.46</c:v>
                </c:pt>
                <c:pt idx="104">
                  <c:v>1229.08</c:v>
                </c:pt>
                <c:pt idx="105">
                  <c:v>1555.4299999999998</c:v>
                </c:pt>
                <c:pt idx="106">
                  <c:v>1638.4499999999998</c:v>
                </c:pt>
                <c:pt idx="107">
                  <c:v>1580.5999999999995</c:v>
                </c:pt>
                <c:pt idx="108">
                  <c:v>1449.1799999999998</c:v>
                </c:pt>
                <c:pt idx="109">
                  <c:v>1317.3999999999994</c:v>
                </c:pt>
                <c:pt idx="110">
                  <c:v>1521.8499999999995</c:v>
                </c:pt>
                <c:pt idx="111">
                  <c:v>1035.4500000000003</c:v>
                </c:pt>
                <c:pt idx="112">
                  <c:v>1414.4800000000005</c:v>
                </c:pt>
                <c:pt idx="113">
                  <c:v>1166.7500000000002</c:v>
                </c:pt>
                <c:pt idx="114">
                  <c:v>1284.5500000000002</c:v>
                </c:pt>
                <c:pt idx="115">
                  <c:v>1427.5000000000002</c:v>
                </c:pt>
                <c:pt idx="116">
                  <c:v>1301.4499999999998</c:v>
                </c:pt>
                <c:pt idx="117">
                  <c:v>1089.9500000000003</c:v>
                </c:pt>
                <c:pt idx="118">
                  <c:v>892.55</c:v>
                </c:pt>
                <c:pt idx="119">
                  <c:v>1111.3999999999999</c:v>
                </c:pt>
                <c:pt idx="120">
                  <c:v>1598.4000000000003</c:v>
                </c:pt>
                <c:pt idx="121">
                  <c:v>1590.5500000000004</c:v>
                </c:pt>
                <c:pt idx="122">
                  <c:v>1552.5</c:v>
                </c:pt>
                <c:pt idx="123">
                  <c:v>1448.5500000000009</c:v>
                </c:pt>
                <c:pt idx="124">
                  <c:v>1445.7000000000003</c:v>
                </c:pt>
                <c:pt idx="125">
                  <c:v>1433.1</c:v>
                </c:pt>
                <c:pt idx="126">
                  <c:v>1957.5499999999993</c:v>
                </c:pt>
                <c:pt idx="127">
                  <c:v>1767.3799999999994</c:v>
                </c:pt>
                <c:pt idx="128">
                  <c:v>1916.1999999999987</c:v>
                </c:pt>
                <c:pt idx="129">
                  <c:v>1942.6300000000003</c:v>
                </c:pt>
                <c:pt idx="130">
                  <c:v>1905.3099999999995</c:v>
                </c:pt>
                <c:pt idx="131">
                  <c:v>1896.3999999999999</c:v>
                </c:pt>
                <c:pt idx="132">
                  <c:v>2312.599999999999</c:v>
                </c:pt>
                <c:pt idx="133">
                  <c:v>1979.7099999999996</c:v>
                </c:pt>
                <c:pt idx="134">
                  <c:v>1592.6499999999992</c:v>
                </c:pt>
                <c:pt idx="135">
                  <c:v>1815.7799999999995</c:v>
                </c:pt>
                <c:pt idx="136">
                  <c:v>1791.3499999999995</c:v>
                </c:pt>
                <c:pt idx="137">
                  <c:v>1949.3299999999992</c:v>
                </c:pt>
                <c:pt idx="138">
                  <c:v>1908.8299999999983</c:v>
                </c:pt>
                <c:pt idx="139">
                  <c:v>1883.149999999999</c:v>
                </c:pt>
                <c:pt idx="140">
                  <c:v>2085.0799999999995</c:v>
                </c:pt>
                <c:pt idx="141">
                  <c:v>1510.9499999999994</c:v>
                </c:pt>
                <c:pt idx="142">
                  <c:v>1835.93</c:v>
                </c:pt>
                <c:pt idx="143">
                  <c:v>1533.2000000000012</c:v>
                </c:pt>
                <c:pt idx="144">
                  <c:v>1597.4000000000005</c:v>
                </c:pt>
                <c:pt idx="145">
                  <c:v>1507.3000000000009</c:v>
                </c:pt>
                <c:pt idx="146">
                  <c:v>1655.2499999999982</c:v>
                </c:pt>
                <c:pt idx="147">
                  <c:v>1264.75</c:v>
                </c:pt>
                <c:pt idx="148">
                  <c:v>1125.1500000000003</c:v>
                </c:pt>
                <c:pt idx="149">
                  <c:v>1432.5000000000002</c:v>
                </c:pt>
                <c:pt idx="150">
                  <c:v>1363.7500000000005</c:v>
                </c:pt>
                <c:pt idx="151">
                  <c:v>1829.2000000000005</c:v>
                </c:pt>
                <c:pt idx="152">
                  <c:v>1701.6000000000008</c:v>
                </c:pt>
                <c:pt idx="153">
                  <c:v>1612.8000000000004</c:v>
                </c:pt>
                <c:pt idx="154">
                  <c:v>1628.900000000001</c:v>
                </c:pt>
                <c:pt idx="155">
                  <c:v>1531.7000000000003</c:v>
                </c:pt>
                <c:pt idx="156">
                  <c:v>1611.4000000000008</c:v>
                </c:pt>
                <c:pt idx="157">
                  <c:v>2045.5000000000002</c:v>
                </c:pt>
                <c:pt idx="158">
                  <c:v>2028.1100000000006</c:v>
                </c:pt>
                <c:pt idx="159">
                  <c:v>2189.5999999999985</c:v>
                </c:pt>
                <c:pt idx="160">
                  <c:v>1990.6999999999998</c:v>
                </c:pt>
                <c:pt idx="161">
                  <c:v>2002.5299999999988</c:v>
                </c:pt>
                <c:pt idx="162">
                  <c:v>2106.599999999999</c:v>
                </c:pt>
                <c:pt idx="163">
                  <c:v>2534.7999999999997</c:v>
                </c:pt>
                <c:pt idx="164">
                  <c:v>2496.6099999999983</c:v>
                </c:pt>
                <c:pt idx="165">
                  <c:v>1788.1799999999989</c:v>
                </c:pt>
                <c:pt idx="166">
                  <c:v>1975.9499999999991</c:v>
                </c:pt>
                <c:pt idx="167">
                  <c:v>2320.0999999999995</c:v>
                </c:pt>
                <c:pt idx="168">
                  <c:v>2175.9299999999989</c:v>
                </c:pt>
                <c:pt idx="169">
                  <c:v>2124.0799999999986</c:v>
                </c:pt>
                <c:pt idx="170">
                  <c:v>1885.649999999999</c:v>
                </c:pt>
                <c:pt idx="171">
                  <c:v>2303.8299999999995</c:v>
                </c:pt>
                <c:pt idx="172">
                  <c:v>1557.1</c:v>
                </c:pt>
                <c:pt idx="173">
                  <c:v>1984.08</c:v>
                </c:pt>
                <c:pt idx="174">
                  <c:v>1690.8000000000013</c:v>
                </c:pt>
                <c:pt idx="175">
                  <c:v>1769.2000000000012</c:v>
                </c:pt>
                <c:pt idx="176">
                  <c:v>1746.1000000000004</c:v>
                </c:pt>
                <c:pt idx="177">
                  <c:v>1676.6999999999985</c:v>
                </c:pt>
                <c:pt idx="178">
                  <c:v>1445.8500000000006</c:v>
                </c:pt>
                <c:pt idx="179">
                  <c:v>1298.5500000000002</c:v>
                </c:pt>
                <c:pt idx="180">
                  <c:v>1904.9299999999989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07-DE44-B44F-46CB457D31F0}"/>
            </c:ext>
          </c:extLst>
        </c:ser>
        <c:ser>
          <c:idx val="2"/>
          <c:order val="2"/>
          <c:tx>
            <c:strRef>
              <c:f>Sheet1!$D$42:$D$43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Sheet1!$D$44:$D$225</c:f>
              <c:numCache>
                <c:formatCode>General</c:formatCode>
                <c:ptCount val="181"/>
                <c:pt idx="0">
                  <c:v>788.35</c:v>
                </c:pt>
                <c:pt idx="1">
                  <c:v>649.05000000000007</c:v>
                </c:pt>
                <c:pt idx="2">
                  <c:v>756.00000000000011</c:v>
                </c:pt>
                <c:pt idx="3">
                  <c:v>630.19999999999993</c:v>
                </c:pt>
                <c:pt idx="4">
                  <c:v>800.9000000000002</c:v>
                </c:pt>
                <c:pt idx="5">
                  <c:v>790.6</c:v>
                </c:pt>
                <c:pt idx="6">
                  <c:v>788.25000000000011</c:v>
                </c:pt>
                <c:pt idx="7">
                  <c:v>972.55000000000018</c:v>
                </c:pt>
                <c:pt idx="8">
                  <c:v>1008.2000000000003</c:v>
                </c:pt>
                <c:pt idx="9">
                  <c:v>930.55000000000018</c:v>
                </c:pt>
                <c:pt idx="10">
                  <c:v>841.05000000000041</c:v>
                </c:pt>
                <c:pt idx="11">
                  <c:v>915.10000000000025</c:v>
                </c:pt>
                <c:pt idx="12">
                  <c:v>965.2000000000005</c:v>
                </c:pt>
                <c:pt idx="13">
                  <c:v>775</c:v>
                </c:pt>
                <c:pt idx="14">
                  <c:v>856.35000000000025</c:v>
                </c:pt>
                <c:pt idx="15">
                  <c:v>850.68000000000018</c:v>
                </c:pt>
                <c:pt idx="16">
                  <c:v>788.90000000000009</c:v>
                </c:pt>
                <c:pt idx="17">
                  <c:v>825.83000000000038</c:v>
                </c:pt>
                <c:pt idx="18">
                  <c:v>788.05</c:v>
                </c:pt>
                <c:pt idx="19">
                  <c:v>791.55</c:v>
                </c:pt>
                <c:pt idx="20">
                  <c:v>1014.9999999999998</c:v>
                </c:pt>
                <c:pt idx="21">
                  <c:v>1003.0800000000003</c:v>
                </c:pt>
                <c:pt idx="22">
                  <c:v>898.75</c:v>
                </c:pt>
                <c:pt idx="23">
                  <c:v>1105.7999999999997</c:v>
                </c:pt>
                <c:pt idx="24">
                  <c:v>1063.8500000000001</c:v>
                </c:pt>
                <c:pt idx="25">
                  <c:v>1067.3500000000001</c:v>
                </c:pt>
                <c:pt idx="26">
                  <c:v>1143.5</c:v>
                </c:pt>
                <c:pt idx="27">
                  <c:v>604.19999999999993</c:v>
                </c:pt>
                <c:pt idx="28">
                  <c:v>627.90000000000009</c:v>
                </c:pt>
                <c:pt idx="29">
                  <c:v>737.4100000000002</c:v>
                </c:pt>
                <c:pt idx="30">
                  <c:v>764.23000000000013</c:v>
                </c:pt>
                <c:pt idx="31">
                  <c:v>783.19999999999993</c:v>
                </c:pt>
                <c:pt idx="32">
                  <c:v>678.15</c:v>
                </c:pt>
                <c:pt idx="33">
                  <c:v>755.25</c:v>
                </c:pt>
                <c:pt idx="34">
                  <c:v>881.1</c:v>
                </c:pt>
                <c:pt idx="35">
                  <c:v>724.09999999999991</c:v>
                </c:pt>
                <c:pt idx="36">
                  <c:v>751.90000000000032</c:v>
                </c:pt>
                <c:pt idx="37">
                  <c:v>737</c:v>
                </c:pt>
                <c:pt idx="38">
                  <c:v>883.70000000000016</c:v>
                </c:pt>
                <c:pt idx="39">
                  <c:v>884.57999999999981</c:v>
                </c:pt>
                <c:pt idx="40">
                  <c:v>961.30000000000018</c:v>
                </c:pt>
                <c:pt idx="41">
                  <c:v>825.48000000000047</c:v>
                </c:pt>
                <c:pt idx="42">
                  <c:v>1087.5999999999999</c:v>
                </c:pt>
                <c:pt idx="43">
                  <c:v>1018.4300000000001</c:v>
                </c:pt>
                <c:pt idx="44">
                  <c:v>763.23</c:v>
                </c:pt>
                <c:pt idx="45">
                  <c:v>822.85</c:v>
                </c:pt>
                <c:pt idx="46">
                  <c:v>923.8000000000003</c:v>
                </c:pt>
                <c:pt idx="47">
                  <c:v>695.55000000000041</c:v>
                </c:pt>
                <c:pt idx="48">
                  <c:v>746.45</c:v>
                </c:pt>
                <c:pt idx="49">
                  <c:v>891.00000000000011</c:v>
                </c:pt>
                <c:pt idx="50">
                  <c:v>1056.75</c:v>
                </c:pt>
                <c:pt idx="51">
                  <c:v>954.40000000000009</c:v>
                </c:pt>
                <c:pt idx="52">
                  <c:v>1060.5</c:v>
                </c:pt>
                <c:pt idx="53">
                  <c:v>952.73</c:v>
                </c:pt>
                <c:pt idx="54">
                  <c:v>1138.7</c:v>
                </c:pt>
                <c:pt idx="55">
                  <c:v>1156.6500000000001</c:v>
                </c:pt>
                <c:pt idx="56">
                  <c:v>997.4</c:v>
                </c:pt>
                <c:pt idx="57">
                  <c:v>1469.2499999999998</c:v>
                </c:pt>
                <c:pt idx="58">
                  <c:v>719.00000000000011</c:v>
                </c:pt>
                <c:pt idx="59">
                  <c:v>978.7</c:v>
                </c:pt>
                <c:pt idx="60">
                  <c:v>886.90000000000009</c:v>
                </c:pt>
                <c:pt idx="61">
                  <c:v>957.25</c:v>
                </c:pt>
                <c:pt idx="62">
                  <c:v>904.75</c:v>
                </c:pt>
                <c:pt idx="63">
                  <c:v>944.14999999999986</c:v>
                </c:pt>
                <c:pt idx="64">
                  <c:v>950.35</c:v>
                </c:pt>
                <c:pt idx="65">
                  <c:v>746.15000000000009</c:v>
                </c:pt>
                <c:pt idx="66">
                  <c:v>1130.0999999999999</c:v>
                </c:pt>
                <c:pt idx="67">
                  <c:v>1282.4400000000003</c:v>
                </c:pt>
                <c:pt idx="68">
                  <c:v>1108.2000000000005</c:v>
                </c:pt>
                <c:pt idx="69">
                  <c:v>1075.6000000000004</c:v>
                </c:pt>
                <c:pt idx="70">
                  <c:v>1146.1500000000001</c:v>
                </c:pt>
                <c:pt idx="71">
                  <c:v>1340.6499999999999</c:v>
                </c:pt>
                <c:pt idx="72">
                  <c:v>966.28000000000031</c:v>
                </c:pt>
                <c:pt idx="73">
                  <c:v>915.30000000000018</c:v>
                </c:pt>
                <c:pt idx="74">
                  <c:v>1094.5500000000002</c:v>
                </c:pt>
                <c:pt idx="75">
                  <c:v>952.85</c:v>
                </c:pt>
                <c:pt idx="76">
                  <c:v>1037.53</c:v>
                </c:pt>
                <c:pt idx="77">
                  <c:v>766.35000000000025</c:v>
                </c:pt>
                <c:pt idx="78">
                  <c:v>1035.1000000000004</c:v>
                </c:pt>
                <c:pt idx="79">
                  <c:v>1057.2500000000002</c:v>
                </c:pt>
                <c:pt idx="80">
                  <c:v>1235.6599999999999</c:v>
                </c:pt>
                <c:pt idx="81">
                  <c:v>1158.2499999999995</c:v>
                </c:pt>
                <c:pt idx="82">
                  <c:v>1447.1000000000001</c:v>
                </c:pt>
                <c:pt idx="83">
                  <c:v>1348.8999999999996</c:v>
                </c:pt>
                <c:pt idx="84">
                  <c:v>1130.5500000000002</c:v>
                </c:pt>
                <c:pt idx="85">
                  <c:v>1489.7499999999998</c:v>
                </c:pt>
                <c:pt idx="86">
                  <c:v>945.25000000000023</c:v>
                </c:pt>
                <c:pt idx="87">
                  <c:v>840.3000000000003</c:v>
                </c:pt>
                <c:pt idx="88">
                  <c:v>966.79000000000008</c:v>
                </c:pt>
                <c:pt idx="89">
                  <c:v>1049.53</c:v>
                </c:pt>
                <c:pt idx="90">
                  <c:v>1168.05</c:v>
                </c:pt>
                <c:pt idx="91">
                  <c:v>1002.2000000000002</c:v>
                </c:pt>
                <c:pt idx="92">
                  <c:v>1127.5500000000002</c:v>
                </c:pt>
                <c:pt idx="93">
                  <c:v>1092.0000000000002</c:v>
                </c:pt>
                <c:pt idx="94">
                  <c:v>1202.2499999999998</c:v>
                </c:pt>
                <c:pt idx="95">
                  <c:v>1080.2500000000002</c:v>
                </c:pt>
                <c:pt idx="96">
                  <c:v>1014.7500000000001</c:v>
                </c:pt>
                <c:pt idx="97">
                  <c:v>1513.3500000000001</c:v>
                </c:pt>
                <c:pt idx="98">
                  <c:v>1465.3000000000006</c:v>
                </c:pt>
                <c:pt idx="99">
                  <c:v>1453.8000000000006</c:v>
                </c:pt>
                <c:pt idx="100">
                  <c:v>1195.8300000000002</c:v>
                </c:pt>
                <c:pt idx="101">
                  <c:v>1512.5500000000002</c:v>
                </c:pt>
                <c:pt idx="102">
                  <c:v>1247.4300000000005</c:v>
                </c:pt>
                <c:pt idx="103">
                  <c:v>1116.9599999999996</c:v>
                </c:pt>
                <c:pt idx="104">
                  <c:v>1270.0499999999995</c:v>
                </c:pt>
                <c:pt idx="105">
                  <c:v>1462.8799999999999</c:v>
                </c:pt>
                <c:pt idx="106">
                  <c:v>1150.0500000000002</c:v>
                </c:pt>
                <c:pt idx="107">
                  <c:v>1164.6800000000005</c:v>
                </c:pt>
                <c:pt idx="108">
                  <c:v>1130.1999999999998</c:v>
                </c:pt>
                <c:pt idx="109">
                  <c:v>1443.4299999999992</c:v>
                </c:pt>
                <c:pt idx="110">
                  <c:v>1381.65</c:v>
                </c:pt>
                <c:pt idx="111">
                  <c:v>1634.1799999999998</c:v>
                </c:pt>
                <c:pt idx="112">
                  <c:v>1522.7599999999991</c:v>
                </c:pt>
                <c:pt idx="113">
                  <c:v>1558.8999999999985</c:v>
                </c:pt>
                <c:pt idx="114">
                  <c:v>1664.3499999999988</c:v>
                </c:pt>
                <c:pt idx="115">
                  <c:v>1684.45</c:v>
                </c:pt>
                <c:pt idx="116">
                  <c:v>1686.1000000000001</c:v>
                </c:pt>
                <c:pt idx="117">
                  <c:v>1111.1500000000001</c:v>
                </c:pt>
                <c:pt idx="118">
                  <c:v>936.89999999999986</c:v>
                </c:pt>
                <c:pt idx="119">
                  <c:v>1165.3300000000004</c:v>
                </c:pt>
                <c:pt idx="120">
                  <c:v>1475.4000000000003</c:v>
                </c:pt>
                <c:pt idx="121">
                  <c:v>1276.5000000000005</c:v>
                </c:pt>
                <c:pt idx="122">
                  <c:v>1401.6500000000003</c:v>
                </c:pt>
                <c:pt idx="123">
                  <c:v>1431.3000000000002</c:v>
                </c:pt>
                <c:pt idx="124">
                  <c:v>1528.6500000000005</c:v>
                </c:pt>
                <c:pt idx="125">
                  <c:v>1479</c:v>
                </c:pt>
                <c:pt idx="126">
                  <c:v>1168.5500000000004</c:v>
                </c:pt>
                <c:pt idx="127">
                  <c:v>1869.15</c:v>
                </c:pt>
                <c:pt idx="128">
                  <c:v>1822.660000000001</c:v>
                </c:pt>
                <c:pt idx="129">
                  <c:v>1596.8000000000002</c:v>
                </c:pt>
                <c:pt idx="130">
                  <c:v>1549.7500000000007</c:v>
                </c:pt>
                <c:pt idx="131">
                  <c:v>1609.65</c:v>
                </c:pt>
                <c:pt idx="132">
                  <c:v>1899.0800000000002</c:v>
                </c:pt>
                <c:pt idx="133">
                  <c:v>1590.9399999999994</c:v>
                </c:pt>
                <c:pt idx="134">
                  <c:v>1611.4499999999994</c:v>
                </c:pt>
                <c:pt idx="135">
                  <c:v>1684.1999999999996</c:v>
                </c:pt>
                <c:pt idx="136">
                  <c:v>1684.1499999999994</c:v>
                </c:pt>
                <c:pt idx="137">
                  <c:v>1668.1999999999998</c:v>
                </c:pt>
                <c:pt idx="138">
                  <c:v>1564.3499999999992</c:v>
                </c:pt>
                <c:pt idx="139">
                  <c:v>1837.399999999999</c:v>
                </c:pt>
                <c:pt idx="140">
                  <c:v>1716.9499999999989</c:v>
                </c:pt>
                <c:pt idx="141">
                  <c:v>2257.059999999999</c:v>
                </c:pt>
                <c:pt idx="142">
                  <c:v>1753.8799999999994</c:v>
                </c:pt>
                <c:pt idx="143">
                  <c:v>1968.5999999999995</c:v>
                </c:pt>
                <c:pt idx="144">
                  <c:v>2005.299999999999</c:v>
                </c:pt>
                <c:pt idx="145">
                  <c:v>1966.9999999999991</c:v>
                </c:pt>
                <c:pt idx="146">
                  <c:v>2242.849999999999</c:v>
                </c:pt>
                <c:pt idx="147">
                  <c:v>1461.05</c:v>
                </c:pt>
                <c:pt idx="148">
                  <c:v>1197.2500000000002</c:v>
                </c:pt>
                <c:pt idx="149">
                  <c:v>1732.0300000000002</c:v>
                </c:pt>
                <c:pt idx="150">
                  <c:v>1649.2699999999998</c:v>
                </c:pt>
                <c:pt idx="151">
                  <c:v>1602.9500000000007</c:v>
                </c:pt>
                <c:pt idx="152">
                  <c:v>1439.4500000000007</c:v>
                </c:pt>
                <c:pt idx="153">
                  <c:v>1600.3500000000001</c:v>
                </c:pt>
                <c:pt idx="154">
                  <c:v>1595.35</c:v>
                </c:pt>
                <c:pt idx="155">
                  <c:v>1537.0000000000002</c:v>
                </c:pt>
                <c:pt idx="156">
                  <c:v>1590.4000000000012</c:v>
                </c:pt>
                <c:pt idx="157">
                  <c:v>1282.0500000000002</c:v>
                </c:pt>
                <c:pt idx="158">
                  <c:v>1954.8000000000002</c:v>
                </c:pt>
                <c:pt idx="159">
                  <c:v>2159.0800000000017</c:v>
                </c:pt>
                <c:pt idx="160">
                  <c:v>1886.5999999999997</c:v>
                </c:pt>
                <c:pt idx="161">
                  <c:v>1712.43</c:v>
                </c:pt>
                <c:pt idx="162">
                  <c:v>1977.5000000000002</c:v>
                </c:pt>
                <c:pt idx="163">
                  <c:v>2215.1099999999992</c:v>
                </c:pt>
                <c:pt idx="164">
                  <c:v>1751.3599999999997</c:v>
                </c:pt>
                <c:pt idx="165">
                  <c:v>1644.85</c:v>
                </c:pt>
                <c:pt idx="166">
                  <c:v>1805.6799999999996</c:v>
                </c:pt>
                <c:pt idx="167">
                  <c:v>1724.8499999999992</c:v>
                </c:pt>
                <c:pt idx="168">
                  <c:v>1805.2799999999988</c:v>
                </c:pt>
                <c:pt idx="169">
                  <c:v>1733.3999999999994</c:v>
                </c:pt>
                <c:pt idx="170">
                  <c:v>1929.6299999999992</c:v>
                </c:pt>
                <c:pt idx="171">
                  <c:v>1890.299999999999</c:v>
                </c:pt>
                <c:pt idx="172">
                  <c:v>2145.9499999999985</c:v>
                </c:pt>
                <c:pt idx="173">
                  <c:v>1933.3799999999985</c:v>
                </c:pt>
                <c:pt idx="174">
                  <c:v>2097.7499999999982</c:v>
                </c:pt>
                <c:pt idx="175">
                  <c:v>2244.9499999999994</c:v>
                </c:pt>
                <c:pt idx="176">
                  <c:v>2154.6999999999998</c:v>
                </c:pt>
                <c:pt idx="177">
                  <c:v>2437.3999999999992</c:v>
                </c:pt>
                <c:pt idx="178">
                  <c:v>1524.9499999999996</c:v>
                </c:pt>
                <c:pt idx="179">
                  <c:v>1299.450000000001</c:v>
                </c:pt>
                <c:pt idx="180">
                  <c:v>1768.7399999999993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07-DE44-B44F-46CB457D31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0467008"/>
        <c:axId val="2130468720"/>
      </c:lineChart>
      <c:catAx>
        <c:axId val="213046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468720"/>
        <c:crosses val="autoZero"/>
        <c:auto val="1"/>
        <c:lblAlgn val="ctr"/>
        <c:lblOffset val="100"/>
        <c:noMultiLvlLbl val="0"/>
      </c:catAx>
      <c:valAx>
        <c:axId val="213046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46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Monthly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Sheet1!$B$5:$B$11</c:f>
              <c:numCache>
                <c:formatCode>General</c:formatCode>
                <c:ptCount val="6"/>
                <c:pt idx="0">
                  <c:v>27313.66000000008</c:v>
                </c:pt>
                <c:pt idx="1">
                  <c:v>25105.340000000047</c:v>
                </c:pt>
                <c:pt idx="2">
                  <c:v>32835.43</c:v>
                </c:pt>
                <c:pt idx="3">
                  <c:v>39477.609999999804</c:v>
                </c:pt>
                <c:pt idx="4">
                  <c:v>52428.759999999529</c:v>
                </c:pt>
                <c:pt idx="5">
                  <c:v>55083.109999999542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3F-8F4F-95C3-86E6D6AAAB4C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Sheet1!$C$5:$C$11</c:f>
              <c:numCache>
                <c:formatCode>General</c:formatCode>
                <c:ptCount val="6"/>
                <c:pt idx="0">
                  <c:v>27820.650000000005</c:v>
                </c:pt>
                <c:pt idx="1">
                  <c:v>25719.799999999996</c:v>
                </c:pt>
                <c:pt idx="2">
                  <c:v>33110.569999999934</c:v>
                </c:pt>
                <c:pt idx="3">
                  <c:v>40304.139999999781</c:v>
                </c:pt>
                <c:pt idx="4">
                  <c:v>52598.929999999571</c:v>
                </c:pt>
                <c:pt idx="5">
                  <c:v>56957.079999999456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3F-8F4F-95C3-86E6D6AAAB4C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Sheet1!$D$5:$D$11</c:f>
              <c:numCache>
                <c:formatCode>General</c:formatCode>
                <c:ptCount val="6"/>
                <c:pt idx="0">
                  <c:v>26543.429999999986</c:v>
                </c:pt>
                <c:pt idx="1">
                  <c:v>25320.049999999977</c:v>
                </c:pt>
                <c:pt idx="2">
                  <c:v>32888.679999999906</c:v>
                </c:pt>
                <c:pt idx="3">
                  <c:v>39159.329999999711</c:v>
                </c:pt>
                <c:pt idx="4">
                  <c:v>51700.069999999607</c:v>
                </c:pt>
                <c:pt idx="5">
                  <c:v>54445.689999999558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3F-8F4F-95C3-86E6D6AA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70126560"/>
        <c:axId val="1270166832"/>
      </c:barChart>
      <c:catAx>
        <c:axId val="1270126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166832"/>
        <c:crosses val="autoZero"/>
        <c:auto val="1"/>
        <c:lblAlgn val="ctr"/>
        <c:lblOffset val="100"/>
        <c:noMultiLvlLbl val="0"/>
      </c:catAx>
      <c:valAx>
        <c:axId val="1270166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12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Product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Sheet1!$B$22:$B$23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Sheet1!$B$24:$B$33</c:f>
              <c:numCache>
                <c:formatCode>General</c:formatCode>
                <c:ptCount val="9"/>
                <c:pt idx="0">
                  <c:v>26599.75</c:v>
                </c:pt>
                <c:pt idx="1">
                  <c:v>5457</c:v>
                </c:pt>
                <c:pt idx="2">
                  <c:v>89744.299999995623</c:v>
                </c:pt>
                <c:pt idx="3">
                  <c:v>10219.200000000004</c:v>
                </c:pt>
                <c:pt idx="4">
                  <c:v>26335.25</c:v>
                </c:pt>
                <c:pt idx="5">
                  <c:v>1764.799999999957</c:v>
                </c:pt>
                <c:pt idx="6">
                  <c:v>3193.9999999999873</c:v>
                </c:pt>
                <c:pt idx="7">
                  <c:v>1089.7100000000016</c:v>
                </c:pt>
                <c:pt idx="8">
                  <c:v>67839.899999999136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AB-EB42-BE72-9CDECCFA4EC0}"/>
            </c:ext>
          </c:extLst>
        </c:ser>
        <c:ser>
          <c:idx val="1"/>
          <c:order val="1"/>
          <c:tx>
            <c:strRef>
              <c:f>Sheet1!$C$22:$C$23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Sheet1!$C$24:$C$33</c:f>
              <c:numCache>
                <c:formatCode>General</c:formatCode>
                <c:ptCount val="9"/>
                <c:pt idx="0">
                  <c:v>27386.950000000012</c:v>
                </c:pt>
                <c:pt idx="1">
                  <c:v>1942</c:v>
                </c:pt>
                <c:pt idx="2">
                  <c:v>91222.649999996545</c:v>
                </c:pt>
                <c:pt idx="3">
                  <c:v>18635.10000000002</c:v>
                </c:pt>
                <c:pt idx="4">
                  <c:v>23586.25</c:v>
                </c:pt>
                <c:pt idx="5">
                  <c:v>2876.7999999999679</c:v>
                </c:pt>
                <c:pt idx="6">
                  <c:v>4461.3499999999694</c:v>
                </c:pt>
                <c:pt idx="7">
                  <c:v>1698.7699999999986</c:v>
                </c:pt>
                <c:pt idx="8">
                  <c:v>64701.299999999006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AB-EB42-BE72-9CDECCFA4EC0}"/>
            </c:ext>
          </c:extLst>
        </c:ser>
        <c:ser>
          <c:idx val="2"/>
          <c:order val="2"/>
          <c:tx>
            <c:strRef>
              <c:f>Sheet1!$D$22:$D$23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Sheet1!$D$24:$D$33</c:f>
              <c:numCache>
                <c:formatCode>General</c:formatCode>
                <c:ptCount val="9"/>
                <c:pt idx="0">
                  <c:v>28328.940000000064</c:v>
                </c:pt>
                <c:pt idx="1">
                  <c:v>6208</c:v>
                </c:pt>
                <c:pt idx="2">
                  <c:v>88985.4999999969</c:v>
                </c:pt>
                <c:pt idx="3">
                  <c:v>11230.950000000006</c:v>
                </c:pt>
                <c:pt idx="4">
                  <c:v>22494.5</c:v>
                </c:pt>
                <c:pt idx="5">
                  <c:v>3767.1999999999966</c:v>
                </c:pt>
                <c:pt idx="6">
                  <c:v>3558.2499999999845</c:v>
                </c:pt>
                <c:pt idx="7">
                  <c:v>1619.159999999998</c:v>
                </c:pt>
                <c:pt idx="8">
                  <c:v>63864.749999999302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AB-EB42-BE72-9CDECCFA4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54860000"/>
        <c:axId val="554899888"/>
      </c:barChart>
      <c:catAx>
        <c:axId val="55486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899888"/>
        <c:crosses val="autoZero"/>
        <c:auto val="1"/>
        <c:lblAlgn val="ctr"/>
        <c:lblOffset val="100"/>
        <c:noMultiLvlLbl val="0"/>
      </c:catAx>
      <c:valAx>
        <c:axId val="55489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86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[BrightLearn Coffee Analysis excel.xlsx]Sheet1!PivotTable11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bg2"/>
                </a:solidFill>
              </a:rPr>
              <a:t>Product</a:t>
            </a:r>
            <a:r>
              <a:rPr lang="en-GB" b="1" baseline="0" dirty="0">
                <a:solidFill>
                  <a:schemeClr val="bg2"/>
                </a:solidFill>
              </a:rPr>
              <a:t> type Revenue by store location</a:t>
            </a:r>
            <a:endParaRPr lang="en-GB" b="1" dirty="0">
              <a:solidFill>
                <a:schemeClr val="bg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Sheet1!$B$290:$B$291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Sheet1!$A$292:$A$372</c:f>
              <c:strCache>
                <c:ptCount val="80"/>
                <c:pt idx="0">
                  <c:v>Almond Croissant</c:v>
                </c:pt>
                <c:pt idx="1">
                  <c:v>Brazilian - Organic</c:v>
                </c:pt>
                <c:pt idx="2">
                  <c:v>Brazilian Lg</c:v>
                </c:pt>
                <c:pt idx="3">
                  <c:v>Brazilian Rg</c:v>
                </c:pt>
                <c:pt idx="4">
                  <c:v>Brazilian Sm</c:v>
                </c:pt>
                <c:pt idx="5">
                  <c:v>Cappuccino</c:v>
                </c:pt>
                <c:pt idx="6">
                  <c:v>Cappuccino Lg</c:v>
                </c:pt>
                <c:pt idx="7">
                  <c:v>Carmel syrup</c:v>
                </c:pt>
                <c:pt idx="8">
                  <c:v>Chili Mayan</c:v>
                </c:pt>
                <c:pt idx="9">
                  <c:v>Chocolate Chip Biscotti</c:v>
                </c:pt>
                <c:pt idx="10">
                  <c:v>Chocolate Croissant</c:v>
                </c:pt>
                <c:pt idx="11">
                  <c:v>Chocolate syrup</c:v>
                </c:pt>
                <c:pt idx="12">
                  <c:v>Civet Cat</c:v>
                </c:pt>
                <c:pt idx="13">
                  <c:v>Columbian Medium Roast</c:v>
                </c:pt>
                <c:pt idx="14">
                  <c:v>Columbian Medium Roast Lg</c:v>
                </c:pt>
                <c:pt idx="15">
                  <c:v>Columbian Medium Roast Rg</c:v>
                </c:pt>
                <c:pt idx="16">
                  <c:v>Columbian Medium Roast Sm</c:v>
                </c:pt>
                <c:pt idx="17">
                  <c:v>Cranberry Scone</c:v>
                </c:pt>
                <c:pt idx="18">
                  <c:v>Croissant</c:v>
                </c:pt>
                <c:pt idx="19">
                  <c:v>Dark chocolate</c:v>
                </c:pt>
                <c:pt idx="20">
                  <c:v>Dark chocolate Lg</c:v>
                </c:pt>
                <c:pt idx="21">
                  <c:v>Dark chocolate Rg</c:v>
                </c:pt>
                <c:pt idx="22">
                  <c:v>Earl Grey</c:v>
                </c:pt>
                <c:pt idx="23">
                  <c:v>Earl Grey Lg</c:v>
                </c:pt>
                <c:pt idx="24">
                  <c:v>Earl Grey Rg</c:v>
                </c:pt>
                <c:pt idx="25">
                  <c:v>English Breakfast</c:v>
                </c:pt>
                <c:pt idx="26">
                  <c:v>English Breakfast Lg</c:v>
                </c:pt>
                <c:pt idx="27">
                  <c:v>English Breakfast Rg</c:v>
                </c:pt>
                <c:pt idx="28">
                  <c:v>Espresso Roast</c:v>
                </c:pt>
                <c:pt idx="29">
                  <c:v>Espresso shot</c:v>
                </c:pt>
                <c:pt idx="30">
                  <c:v>Ethiopia</c:v>
                </c:pt>
                <c:pt idx="31">
                  <c:v>Ethiopia Lg</c:v>
                </c:pt>
                <c:pt idx="32">
                  <c:v>Ethiopia Rg</c:v>
                </c:pt>
                <c:pt idx="33">
                  <c:v>Ethiopia Sm</c:v>
                </c:pt>
                <c:pt idx="34">
                  <c:v>Ginger Biscotti</c:v>
                </c:pt>
                <c:pt idx="35">
                  <c:v>Ginger Scone</c:v>
                </c:pt>
                <c:pt idx="36">
                  <c:v>Guatemalan Sustainably Grown</c:v>
                </c:pt>
                <c:pt idx="37">
                  <c:v>Hazelnut Biscotti</c:v>
                </c:pt>
                <c:pt idx="38">
                  <c:v>Hazelnut syrup</c:v>
                </c:pt>
                <c:pt idx="39">
                  <c:v>I Need My Bean! Diner mug</c:v>
                </c:pt>
                <c:pt idx="40">
                  <c:v>I Need My Bean! Latte cup</c:v>
                </c:pt>
                <c:pt idx="41">
                  <c:v>I Need My Bean! T-shirt</c:v>
                </c:pt>
                <c:pt idx="42">
                  <c:v>Jamacian Coffee River</c:v>
                </c:pt>
                <c:pt idx="43">
                  <c:v>Jamaican Coffee River Lg</c:v>
                </c:pt>
                <c:pt idx="44">
                  <c:v>Jamaican Coffee River Rg</c:v>
                </c:pt>
                <c:pt idx="45">
                  <c:v>Jamaican Coffee River Sm</c:v>
                </c:pt>
                <c:pt idx="46">
                  <c:v>Jumbo Savory Scone</c:v>
                </c:pt>
                <c:pt idx="47">
                  <c:v>Latte</c:v>
                </c:pt>
                <c:pt idx="48">
                  <c:v>Latte Rg</c:v>
                </c:pt>
                <c:pt idx="49">
                  <c:v>Lemon Grass</c:v>
                </c:pt>
                <c:pt idx="50">
                  <c:v>Lemon Grass Lg</c:v>
                </c:pt>
                <c:pt idx="51">
                  <c:v>Lemon Grass Rg</c:v>
                </c:pt>
                <c:pt idx="52">
                  <c:v>Morning Sunrise Chai</c:v>
                </c:pt>
                <c:pt idx="53">
                  <c:v>Morning Sunrise Chai Lg</c:v>
                </c:pt>
                <c:pt idx="54">
                  <c:v>Morning Sunrise Chai Rg</c:v>
                </c:pt>
                <c:pt idx="55">
                  <c:v>Oatmeal Scone</c:v>
                </c:pt>
                <c:pt idx="56">
                  <c:v>Organic Decaf Blend</c:v>
                </c:pt>
                <c:pt idx="57">
                  <c:v>Our Old Time Diner Blend</c:v>
                </c:pt>
                <c:pt idx="58">
                  <c:v>Our Old Time Diner Blend Lg</c:v>
                </c:pt>
                <c:pt idx="59">
                  <c:v>Our Old Time Diner Blend Rg</c:v>
                </c:pt>
                <c:pt idx="60">
                  <c:v>Our Old Time Diner Blend Sm</c:v>
                </c:pt>
                <c:pt idx="61">
                  <c:v>Ouro Brasileiro shot</c:v>
                </c:pt>
                <c:pt idx="62">
                  <c:v>Peppermint</c:v>
                </c:pt>
                <c:pt idx="63">
                  <c:v>Peppermint Lg</c:v>
                </c:pt>
                <c:pt idx="64">
                  <c:v>Peppermint Rg</c:v>
                </c:pt>
                <c:pt idx="65">
                  <c:v>Primo Espresso Roast</c:v>
                </c:pt>
                <c:pt idx="66">
                  <c:v>Scottish Cream Scone </c:v>
                </c:pt>
                <c:pt idx="67">
                  <c:v>Serenity Green Tea</c:v>
                </c:pt>
                <c:pt idx="68">
                  <c:v>Serenity Green Tea Lg</c:v>
                </c:pt>
                <c:pt idx="69">
                  <c:v>Serenity Green Tea Rg</c:v>
                </c:pt>
                <c:pt idx="70">
                  <c:v>Spicy Eye Opener Chai</c:v>
                </c:pt>
                <c:pt idx="71">
                  <c:v>Spicy Eye Opener Chai Lg</c:v>
                </c:pt>
                <c:pt idx="72">
                  <c:v>Spicy Eye Opener Chai Rg</c:v>
                </c:pt>
                <c:pt idx="73">
                  <c:v>Sugar Free Vanilla syrup</c:v>
                </c:pt>
                <c:pt idx="74">
                  <c:v>Sustainably Grown Organic</c:v>
                </c:pt>
                <c:pt idx="75">
                  <c:v>Sustainably Grown Organic Lg</c:v>
                </c:pt>
                <c:pt idx="76">
                  <c:v>Sustainably Grown Organic Rg</c:v>
                </c:pt>
                <c:pt idx="77">
                  <c:v>Traditional Blend Chai</c:v>
                </c:pt>
                <c:pt idx="78">
                  <c:v>Traditional Blend Chai Lg</c:v>
                </c:pt>
                <c:pt idx="79">
                  <c:v>Traditional Blend Chai Rg</c:v>
                </c:pt>
              </c:strCache>
            </c:strRef>
          </c:cat>
          <c:val>
            <c:numRef>
              <c:f>Sheet1!$B$292:$B$372</c:f>
              <c:numCache>
                <c:formatCode>General</c:formatCode>
                <c:ptCount val="80"/>
                <c:pt idx="0">
                  <c:v>2336.25</c:v>
                </c:pt>
                <c:pt idx="1">
                  <c:v>846</c:v>
                </c:pt>
                <c:pt idx="2">
                  <c:v>4956</c:v>
                </c:pt>
                <c:pt idx="3">
                  <c:v>4596</c:v>
                </c:pt>
                <c:pt idx="4">
                  <c:v>3071.2000000000062</c:v>
                </c:pt>
                <c:pt idx="5">
                  <c:v>5283.75</c:v>
                </c:pt>
                <c:pt idx="6">
                  <c:v>6128.5</c:v>
                </c:pt>
                <c:pt idx="7">
                  <c:v>428.0000000000025</c:v>
                </c:pt>
                <c:pt idx="8">
                  <c:v>626.51000000000022</c:v>
                </c:pt>
                <c:pt idx="9">
                  <c:v>2282</c:v>
                </c:pt>
                <c:pt idx="10">
                  <c:v>3836.25</c:v>
                </c:pt>
                <c:pt idx="11">
                  <c:v>536.00000000000318</c:v>
                </c:pt>
                <c:pt idx="12">
                  <c:v>2025</c:v>
                </c:pt>
                <c:pt idx="13">
                  <c:v>855</c:v>
                </c:pt>
                <c:pt idx="14">
                  <c:v>4311</c:v>
                </c:pt>
                <c:pt idx="15">
                  <c:v>4032.5</c:v>
                </c:pt>
                <c:pt idx="16">
                  <c:v>3086</c:v>
                </c:pt>
                <c:pt idx="17">
                  <c:v>2226.25</c:v>
                </c:pt>
                <c:pt idx="18">
                  <c:v>2121</c:v>
                </c:pt>
                <c:pt idx="19">
                  <c:v>83.2</c:v>
                </c:pt>
                <c:pt idx="20">
                  <c:v>7897.5</c:v>
                </c:pt>
                <c:pt idx="21">
                  <c:v>5295.5</c:v>
                </c:pt>
                <c:pt idx="22">
                  <c:v>268.49999999999989</c:v>
                </c:pt>
                <c:pt idx="23">
                  <c:v>4317</c:v>
                </c:pt>
                <c:pt idx="24">
                  <c:v>4312.5</c:v>
                </c:pt>
                <c:pt idx="25">
                  <c:v>492.2499999999996</c:v>
                </c:pt>
                <c:pt idx="26">
                  <c:v>4164</c:v>
                </c:pt>
                <c:pt idx="27">
                  <c:v>3347.5</c:v>
                </c:pt>
                <c:pt idx="28">
                  <c:v>752.25</c:v>
                </c:pt>
                <c:pt idx="29">
                  <c:v>4311</c:v>
                </c:pt>
                <c:pt idx="30">
                  <c:v>1575</c:v>
                </c:pt>
                <c:pt idx="31">
                  <c:v>4578</c:v>
                </c:pt>
                <c:pt idx="32">
                  <c:v>4254</c:v>
                </c:pt>
                <c:pt idx="33">
                  <c:v>3561.8</c:v>
                </c:pt>
                <c:pt idx="34">
                  <c:v>2236.5</c:v>
                </c:pt>
                <c:pt idx="35">
                  <c:v>2106</c:v>
                </c:pt>
                <c:pt idx="36">
                  <c:v>400</c:v>
                </c:pt>
                <c:pt idx="37">
                  <c:v>2158</c:v>
                </c:pt>
                <c:pt idx="38">
                  <c:v>347.20000000000141</c:v>
                </c:pt>
                <c:pt idx="39">
                  <c:v>847</c:v>
                </c:pt>
                <c:pt idx="40">
                  <c:v>1527</c:v>
                </c:pt>
                <c:pt idx="41">
                  <c:v>3083</c:v>
                </c:pt>
                <c:pt idx="42">
                  <c:v>1007.25</c:v>
                </c:pt>
                <c:pt idx="43">
                  <c:v>5816.25</c:v>
                </c:pt>
                <c:pt idx="44">
                  <c:v>4888.6999999999507</c:v>
                </c:pt>
                <c:pt idx="45">
                  <c:v>3241.3500000000008</c:v>
                </c:pt>
                <c:pt idx="46">
                  <c:v>2625</c:v>
                </c:pt>
                <c:pt idx="47">
                  <c:v>5853.75</c:v>
                </c:pt>
                <c:pt idx="48">
                  <c:v>6358</c:v>
                </c:pt>
                <c:pt idx="49">
                  <c:v>375.89999999999975</c:v>
                </c:pt>
                <c:pt idx="50">
                  <c:v>4131</c:v>
                </c:pt>
                <c:pt idx="51">
                  <c:v>3702.5</c:v>
                </c:pt>
                <c:pt idx="52">
                  <c:v>494</c:v>
                </c:pt>
                <c:pt idx="53">
                  <c:v>6308</c:v>
                </c:pt>
                <c:pt idx="54">
                  <c:v>3862.5</c:v>
                </c:pt>
                <c:pt idx="55">
                  <c:v>1959</c:v>
                </c:pt>
                <c:pt idx="56">
                  <c:v>990</c:v>
                </c:pt>
                <c:pt idx="57">
                  <c:v>828</c:v>
                </c:pt>
                <c:pt idx="58">
                  <c:v>4569</c:v>
                </c:pt>
                <c:pt idx="59">
                  <c:v>3697.5</c:v>
                </c:pt>
                <c:pt idx="60">
                  <c:v>3150</c:v>
                </c:pt>
                <c:pt idx="62">
                  <c:v>492.2499999999996</c:v>
                </c:pt>
                <c:pt idx="63">
                  <c:v>4266</c:v>
                </c:pt>
                <c:pt idx="64">
                  <c:v>4182.5</c:v>
                </c:pt>
                <c:pt idx="65">
                  <c:v>940.70000000000073</c:v>
                </c:pt>
                <c:pt idx="66">
                  <c:v>2713.5</c:v>
                </c:pt>
                <c:pt idx="67">
                  <c:v>388.5</c:v>
                </c:pt>
                <c:pt idx="68">
                  <c:v>4464</c:v>
                </c:pt>
                <c:pt idx="69">
                  <c:v>3525</c:v>
                </c:pt>
                <c:pt idx="70">
                  <c:v>405.14999999999975</c:v>
                </c:pt>
                <c:pt idx="71">
                  <c:v>5065.3999999999669</c:v>
                </c:pt>
                <c:pt idx="72">
                  <c:v>3875.9999999999995</c:v>
                </c:pt>
                <c:pt idx="73">
                  <c:v>453.60000000000298</c:v>
                </c:pt>
                <c:pt idx="74">
                  <c:v>380.00000000000023</c:v>
                </c:pt>
                <c:pt idx="75">
                  <c:v>7509.75</c:v>
                </c:pt>
                <c:pt idx="76">
                  <c:v>5632.5</c:v>
                </c:pt>
                <c:pt idx="77">
                  <c:v>277.44999999999987</c:v>
                </c:pt>
                <c:pt idx="78">
                  <c:v>4446</c:v>
                </c:pt>
                <c:pt idx="79">
                  <c:v>3870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F5-1C43-B1A9-DA1171B7C878}"/>
            </c:ext>
          </c:extLst>
        </c:ser>
        <c:ser>
          <c:idx val="1"/>
          <c:order val="1"/>
          <c:tx>
            <c:strRef>
              <c:f>Sheet1!$C$290:$C$291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Sheet1!$A$292:$A$372</c:f>
              <c:strCache>
                <c:ptCount val="80"/>
                <c:pt idx="0">
                  <c:v>Almond Croissant</c:v>
                </c:pt>
                <c:pt idx="1">
                  <c:v>Brazilian - Organic</c:v>
                </c:pt>
                <c:pt idx="2">
                  <c:v>Brazilian Lg</c:v>
                </c:pt>
                <c:pt idx="3">
                  <c:v>Brazilian Rg</c:v>
                </c:pt>
                <c:pt idx="4">
                  <c:v>Brazilian Sm</c:v>
                </c:pt>
                <c:pt idx="5">
                  <c:v>Cappuccino</c:v>
                </c:pt>
                <c:pt idx="6">
                  <c:v>Cappuccino Lg</c:v>
                </c:pt>
                <c:pt idx="7">
                  <c:v>Carmel syrup</c:v>
                </c:pt>
                <c:pt idx="8">
                  <c:v>Chili Mayan</c:v>
                </c:pt>
                <c:pt idx="9">
                  <c:v>Chocolate Chip Biscotti</c:v>
                </c:pt>
                <c:pt idx="10">
                  <c:v>Chocolate Croissant</c:v>
                </c:pt>
                <c:pt idx="11">
                  <c:v>Chocolate syrup</c:v>
                </c:pt>
                <c:pt idx="12">
                  <c:v>Civet Cat</c:v>
                </c:pt>
                <c:pt idx="13">
                  <c:v>Columbian Medium Roast</c:v>
                </c:pt>
                <c:pt idx="14">
                  <c:v>Columbian Medium Roast Lg</c:v>
                </c:pt>
                <c:pt idx="15">
                  <c:v>Columbian Medium Roast Rg</c:v>
                </c:pt>
                <c:pt idx="16">
                  <c:v>Columbian Medium Roast Sm</c:v>
                </c:pt>
                <c:pt idx="17">
                  <c:v>Cranberry Scone</c:v>
                </c:pt>
                <c:pt idx="18">
                  <c:v>Croissant</c:v>
                </c:pt>
                <c:pt idx="19">
                  <c:v>Dark chocolate</c:v>
                </c:pt>
                <c:pt idx="20">
                  <c:v>Dark chocolate Lg</c:v>
                </c:pt>
                <c:pt idx="21">
                  <c:v>Dark chocolate Rg</c:v>
                </c:pt>
                <c:pt idx="22">
                  <c:v>Earl Grey</c:v>
                </c:pt>
                <c:pt idx="23">
                  <c:v>Earl Grey Lg</c:v>
                </c:pt>
                <c:pt idx="24">
                  <c:v>Earl Grey Rg</c:v>
                </c:pt>
                <c:pt idx="25">
                  <c:v>English Breakfast</c:v>
                </c:pt>
                <c:pt idx="26">
                  <c:v>English Breakfast Lg</c:v>
                </c:pt>
                <c:pt idx="27">
                  <c:v>English Breakfast Rg</c:v>
                </c:pt>
                <c:pt idx="28">
                  <c:v>Espresso Roast</c:v>
                </c:pt>
                <c:pt idx="29">
                  <c:v>Espresso shot</c:v>
                </c:pt>
                <c:pt idx="30">
                  <c:v>Ethiopia</c:v>
                </c:pt>
                <c:pt idx="31">
                  <c:v>Ethiopia Lg</c:v>
                </c:pt>
                <c:pt idx="32">
                  <c:v>Ethiopia Rg</c:v>
                </c:pt>
                <c:pt idx="33">
                  <c:v>Ethiopia Sm</c:v>
                </c:pt>
                <c:pt idx="34">
                  <c:v>Ginger Biscotti</c:v>
                </c:pt>
                <c:pt idx="35">
                  <c:v>Ginger Scone</c:v>
                </c:pt>
                <c:pt idx="36">
                  <c:v>Guatemalan Sustainably Grown</c:v>
                </c:pt>
                <c:pt idx="37">
                  <c:v>Hazelnut Biscotti</c:v>
                </c:pt>
                <c:pt idx="38">
                  <c:v>Hazelnut syrup</c:v>
                </c:pt>
                <c:pt idx="39">
                  <c:v>I Need My Bean! Diner mug</c:v>
                </c:pt>
                <c:pt idx="40">
                  <c:v>I Need My Bean! Latte cup</c:v>
                </c:pt>
                <c:pt idx="41">
                  <c:v>I Need My Bean! T-shirt</c:v>
                </c:pt>
                <c:pt idx="42">
                  <c:v>Jamacian Coffee River</c:v>
                </c:pt>
                <c:pt idx="43">
                  <c:v>Jamaican Coffee River Lg</c:v>
                </c:pt>
                <c:pt idx="44">
                  <c:v>Jamaican Coffee River Rg</c:v>
                </c:pt>
                <c:pt idx="45">
                  <c:v>Jamaican Coffee River Sm</c:v>
                </c:pt>
                <c:pt idx="46">
                  <c:v>Jumbo Savory Scone</c:v>
                </c:pt>
                <c:pt idx="47">
                  <c:v>Latte</c:v>
                </c:pt>
                <c:pt idx="48">
                  <c:v>Latte Rg</c:v>
                </c:pt>
                <c:pt idx="49">
                  <c:v>Lemon Grass</c:v>
                </c:pt>
                <c:pt idx="50">
                  <c:v>Lemon Grass Lg</c:v>
                </c:pt>
                <c:pt idx="51">
                  <c:v>Lemon Grass Rg</c:v>
                </c:pt>
                <c:pt idx="52">
                  <c:v>Morning Sunrise Chai</c:v>
                </c:pt>
                <c:pt idx="53">
                  <c:v>Morning Sunrise Chai Lg</c:v>
                </c:pt>
                <c:pt idx="54">
                  <c:v>Morning Sunrise Chai Rg</c:v>
                </c:pt>
                <c:pt idx="55">
                  <c:v>Oatmeal Scone</c:v>
                </c:pt>
                <c:pt idx="56">
                  <c:v>Organic Decaf Blend</c:v>
                </c:pt>
                <c:pt idx="57">
                  <c:v>Our Old Time Diner Blend</c:v>
                </c:pt>
                <c:pt idx="58">
                  <c:v>Our Old Time Diner Blend Lg</c:v>
                </c:pt>
                <c:pt idx="59">
                  <c:v>Our Old Time Diner Blend Rg</c:v>
                </c:pt>
                <c:pt idx="60">
                  <c:v>Our Old Time Diner Blend Sm</c:v>
                </c:pt>
                <c:pt idx="61">
                  <c:v>Ouro Brasileiro shot</c:v>
                </c:pt>
                <c:pt idx="62">
                  <c:v>Peppermint</c:v>
                </c:pt>
                <c:pt idx="63">
                  <c:v>Peppermint Lg</c:v>
                </c:pt>
                <c:pt idx="64">
                  <c:v>Peppermint Rg</c:v>
                </c:pt>
                <c:pt idx="65">
                  <c:v>Primo Espresso Roast</c:v>
                </c:pt>
                <c:pt idx="66">
                  <c:v>Scottish Cream Scone </c:v>
                </c:pt>
                <c:pt idx="67">
                  <c:v>Serenity Green Tea</c:v>
                </c:pt>
                <c:pt idx="68">
                  <c:v>Serenity Green Tea Lg</c:v>
                </c:pt>
                <c:pt idx="69">
                  <c:v>Serenity Green Tea Rg</c:v>
                </c:pt>
                <c:pt idx="70">
                  <c:v>Spicy Eye Opener Chai</c:v>
                </c:pt>
                <c:pt idx="71">
                  <c:v>Spicy Eye Opener Chai Lg</c:v>
                </c:pt>
                <c:pt idx="72">
                  <c:v>Spicy Eye Opener Chai Rg</c:v>
                </c:pt>
                <c:pt idx="73">
                  <c:v>Sugar Free Vanilla syrup</c:v>
                </c:pt>
                <c:pt idx="74">
                  <c:v>Sustainably Grown Organic</c:v>
                </c:pt>
                <c:pt idx="75">
                  <c:v>Sustainably Grown Organic Lg</c:v>
                </c:pt>
                <c:pt idx="76">
                  <c:v>Sustainably Grown Organic Rg</c:v>
                </c:pt>
                <c:pt idx="77">
                  <c:v>Traditional Blend Chai</c:v>
                </c:pt>
                <c:pt idx="78">
                  <c:v>Traditional Blend Chai Lg</c:v>
                </c:pt>
                <c:pt idx="79">
                  <c:v>Traditional Blend Chai Rg</c:v>
                </c:pt>
              </c:strCache>
            </c:strRef>
          </c:cat>
          <c:val>
            <c:numRef>
              <c:f>Sheet1!$C$292:$C$372</c:f>
              <c:numCache>
                <c:formatCode>General</c:formatCode>
                <c:ptCount val="80"/>
                <c:pt idx="0">
                  <c:v>2422.5</c:v>
                </c:pt>
                <c:pt idx="1">
                  <c:v>1350</c:v>
                </c:pt>
                <c:pt idx="2">
                  <c:v>5432</c:v>
                </c:pt>
                <c:pt idx="3">
                  <c:v>4338</c:v>
                </c:pt>
                <c:pt idx="4">
                  <c:v>3344.0000000000068</c:v>
                </c:pt>
                <c:pt idx="5">
                  <c:v>5576.25</c:v>
                </c:pt>
                <c:pt idx="6">
                  <c:v>5512.25</c:v>
                </c:pt>
                <c:pt idx="7">
                  <c:v>754.40000000000168</c:v>
                </c:pt>
                <c:pt idx="8">
                  <c:v>653.1700000000003</c:v>
                </c:pt>
                <c:pt idx="9">
                  <c:v>1911</c:v>
                </c:pt>
                <c:pt idx="10">
                  <c:v>3907.5</c:v>
                </c:pt>
                <c:pt idx="11">
                  <c:v>711.20000000000175</c:v>
                </c:pt>
                <c:pt idx="12">
                  <c:v>7380</c:v>
                </c:pt>
                <c:pt idx="13">
                  <c:v>810</c:v>
                </c:pt>
                <c:pt idx="14">
                  <c:v>3924</c:v>
                </c:pt>
                <c:pt idx="15">
                  <c:v>3527.5</c:v>
                </c:pt>
                <c:pt idx="16">
                  <c:v>2836</c:v>
                </c:pt>
                <c:pt idx="17">
                  <c:v>2340</c:v>
                </c:pt>
                <c:pt idx="18">
                  <c:v>2142</c:v>
                </c:pt>
                <c:pt idx="19">
                  <c:v>422.39999999999952</c:v>
                </c:pt>
                <c:pt idx="20">
                  <c:v>6534</c:v>
                </c:pt>
                <c:pt idx="21">
                  <c:v>4420.5</c:v>
                </c:pt>
                <c:pt idx="22">
                  <c:v>635.45000000000016</c:v>
                </c:pt>
                <c:pt idx="23">
                  <c:v>3906</c:v>
                </c:pt>
                <c:pt idx="24">
                  <c:v>3805</c:v>
                </c:pt>
                <c:pt idx="25">
                  <c:v>429.59999999999968</c:v>
                </c:pt>
                <c:pt idx="26">
                  <c:v>4587</c:v>
                </c:pt>
                <c:pt idx="27">
                  <c:v>3277.5</c:v>
                </c:pt>
                <c:pt idx="28">
                  <c:v>1062</c:v>
                </c:pt>
                <c:pt idx="29">
                  <c:v>4284</c:v>
                </c:pt>
                <c:pt idx="30">
                  <c:v>1344</c:v>
                </c:pt>
                <c:pt idx="31">
                  <c:v>5432</c:v>
                </c:pt>
                <c:pt idx="32">
                  <c:v>4380</c:v>
                </c:pt>
                <c:pt idx="33">
                  <c:v>2910.6000000000076</c:v>
                </c:pt>
                <c:pt idx="34">
                  <c:v>2299.5</c:v>
                </c:pt>
                <c:pt idx="35">
                  <c:v>2881.9500000000012</c:v>
                </c:pt>
                <c:pt idx="36">
                  <c:v>590</c:v>
                </c:pt>
                <c:pt idx="37">
                  <c:v>2128.75</c:v>
                </c:pt>
                <c:pt idx="38">
                  <c:v>693.60000000000252</c:v>
                </c:pt>
                <c:pt idx="39">
                  <c:v>360</c:v>
                </c:pt>
                <c:pt idx="40">
                  <c:v>910</c:v>
                </c:pt>
                <c:pt idx="41">
                  <c:v>672</c:v>
                </c:pt>
                <c:pt idx="42">
                  <c:v>1046.75</c:v>
                </c:pt>
                <c:pt idx="43">
                  <c:v>5055</c:v>
                </c:pt>
                <c:pt idx="44">
                  <c:v>3847.0999999999453</c:v>
                </c:pt>
                <c:pt idx="45">
                  <c:v>3025.7500000000146</c:v>
                </c:pt>
                <c:pt idx="46">
                  <c:v>2276.25</c:v>
                </c:pt>
                <c:pt idx="47">
                  <c:v>5625</c:v>
                </c:pt>
                <c:pt idx="48">
                  <c:v>6366.5</c:v>
                </c:pt>
                <c:pt idx="49">
                  <c:v>716.00000000000057</c:v>
                </c:pt>
                <c:pt idx="50">
                  <c:v>4215</c:v>
                </c:pt>
                <c:pt idx="51">
                  <c:v>3520</c:v>
                </c:pt>
                <c:pt idx="52">
                  <c:v>646</c:v>
                </c:pt>
                <c:pt idx="53">
                  <c:v>5652</c:v>
                </c:pt>
                <c:pt idx="54">
                  <c:v>3972.5</c:v>
                </c:pt>
                <c:pt idx="55">
                  <c:v>1563</c:v>
                </c:pt>
                <c:pt idx="56">
                  <c:v>1957.5</c:v>
                </c:pt>
                <c:pt idx="57">
                  <c:v>1602</c:v>
                </c:pt>
                <c:pt idx="58">
                  <c:v>4023</c:v>
                </c:pt>
                <c:pt idx="59">
                  <c:v>3627.5</c:v>
                </c:pt>
                <c:pt idx="60">
                  <c:v>3100</c:v>
                </c:pt>
                <c:pt idx="61">
                  <c:v>5056.1999999999971</c:v>
                </c:pt>
                <c:pt idx="62">
                  <c:v>545.9499999999997</c:v>
                </c:pt>
                <c:pt idx="63">
                  <c:v>4038</c:v>
                </c:pt>
                <c:pt idx="64">
                  <c:v>3490</c:v>
                </c:pt>
                <c:pt idx="65">
                  <c:v>1492.850000000002</c:v>
                </c:pt>
                <c:pt idx="66">
                  <c:v>3514.5</c:v>
                </c:pt>
                <c:pt idx="67">
                  <c:v>407</c:v>
                </c:pt>
                <c:pt idx="68">
                  <c:v>4215</c:v>
                </c:pt>
                <c:pt idx="69">
                  <c:v>4002.5</c:v>
                </c:pt>
                <c:pt idx="70">
                  <c:v>383.24999999999977</c:v>
                </c:pt>
                <c:pt idx="71">
                  <c:v>4355.4999999999436</c:v>
                </c:pt>
                <c:pt idx="72">
                  <c:v>3508.7999999999984</c:v>
                </c:pt>
                <c:pt idx="73">
                  <c:v>717.60000000000173</c:v>
                </c:pt>
                <c:pt idx="74">
                  <c:v>623.20000000000095</c:v>
                </c:pt>
                <c:pt idx="75">
                  <c:v>7329.25</c:v>
                </c:pt>
                <c:pt idx="76">
                  <c:v>5302.5</c:v>
                </c:pt>
                <c:pt idx="77">
                  <c:v>698.10000000000048</c:v>
                </c:pt>
                <c:pt idx="78">
                  <c:v>4359</c:v>
                </c:pt>
                <c:pt idx="79">
                  <c:v>3797.5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F5-1C43-B1A9-DA1171B7C878}"/>
            </c:ext>
          </c:extLst>
        </c:ser>
        <c:ser>
          <c:idx val="2"/>
          <c:order val="2"/>
          <c:tx>
            <c:strRef>
              <c:f>Sheet1!$D$290:$D$291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Sheet1!$A$292:$A$372</c:f>
              <c:strCache>
                <c:ptCount val="80"/>
                <c:pt idx="0">
                  <c:v>Almond Croissant</c:v>
                </c:pt>
                <c:pt idx="1">
                  <c:v>Brazilian - Organic</c:v>
                </c:pt>
                <c:pt idx="2">
                  <c:v>Brazilian Lg</c:v>
                </c:pt>
                <c:pt idx="3">
                  <c:v>Brazilian Rg</c:v>
                </c:pt>
                <c:pt idx="4">
                  <c:v>Brazilian Sm</c:v>
                </c:pt>
                <c:pt idx="5">
                  <c:v>Cappuccino</c:v>
                </c:pt>
                <c:pt idx="6">
                  <c:v>Cappuccino Lg</c:v>
                </c:pt>
                <c:pt idx="7">
                  <c:v>Carmel syrup</c:v>
                </c:pt>
                <c:pt idx="8">
                  <c:v>Chili Mayan</c:v>
                </c:pt>
                <c:pt idx="9">
                  <c:v>Chocolate Chip Biscotti</c:v>
                </c:pt>
                <c:pt idx="10">
                  <c:v>Chocolate Croissant</c:v>
                </c:pt>
                <c:pt idx="11">
                  <c:v>Chocolate syrup</c:v>
                </c:pt>
                <c:pt idx="12">
                  <c:v>Civet Cat</c:v>
                </c:pt>
                <c:pt idx="13">
                  <c:v>Columbian Medium Roast</c:v>
                </c:pt>
                <c:pt idx="14">
                  <c:v>Columbian Medium Roast Lg</c:v>
                </c:pt>
                <c:pt idx="15">
                  <c:v>Columbian Medium Roast Rg</c:v>
                </c:pt>
                <c:pt idx="16">
                  <c:v>Columbian Medium Roast Sm</c:v>
                </c:pt>
                <c:pt idx="17">
                  <c:v>Cranberry Scone</c:v>
                </c:pt>
                <c:pt idx="18">
                  <c:v>Croissant</c:v>
                </c:pt>
                <c:pt idx="19">
                  <c:v>Dark chocolate</c:v>
                </c:pt>
                <c:pt idx="20">
                  <c:v>Dark chocolate Lg</c:v>
                </c:pt>
                <c:pt idx="21">
                  <c:v>Dark chocolate Rg</c:v>
                </c:pt>
                <c:pt idx="22">
                  <c:v>Earl Grey</c:v>
                </c:pt>
                <c:pt idx="23">
                  <c:v>Earl Grey Lg</c:v>
                </c:pt>
                <c:pt idx="24">
                  <c:v>Earl Grey Rg</c:v>
                </c:pt>
                <c:pt idx="25">
                  <c:v>English Breakfast</c:v>
                </c:pt>
                <c:pt idx="26">
                  <c:v>English Breakfast Lg</c:v>
                </c:pt>
                <c:pt idx="27">
                  <c:v>English Breakfast Rg</c:v>
                </c:pt>
                <c:pt idx="28">
                  <c:v>Espresso Roast</c:v>
                </c:pt>
                <c:pt idx="29">
                  <c:v>Espresso shot</c:v>
                </c:pt>
                <c:pt idx="30">
                  <c:v>Ethiopia</c:v>
                </c:pt>
                <c:pt idx="31">
                  <c:v>Ethiopia Lg</c:v>
                </c:pt>
                <c:pt idx="32">
                  <c:v>Ethiopia Rg</c:v>
                </c:pt>
                <c:pt idx="33">
                  <c:v>Ethiopia Sm</c:v>
                </c:pt>
                <c:pt idx="34">
                  <c:v>Ginger Biscotti</c:v>
                </c:pt>
                <c:pt idx="35">
                  <c:v>Ginger Scone</c:v>
                </c:pt>
                <c:pt idx="36">
                  <c:v>Guatemalan Sustainably Grown</c:v>
                </c:pt>
                <c:pt idx="37">
                  <c:v>Hazelnut Biscotti</c:v>
                </c:pt>
                <c:pt idx="38">
                  <c:v>Hazelnut syrup</c:v>
                </c:pt>
                <c:pt idx="39">
                  <c:v>I Need My Bean! Diner mug</c:v>
                </c:pt>
                <c:pt idx="40">
                  <c:v>I Need My Bean! Latte cup</c:v>
                </c:pt>
                <c:pt idx="41">
                  <c:v>I Need My Bean! T-shirt</c:v>
                </c:pt>
                <c:pt idx="42">
                  <c:v>Jamacian Coffee River</c:v>
                </c:pt>
                <c:pt idx="43">
                  <c:v>Jamaican Coffee River Lg</c:v>
                </c:pt>
                <c:pt idx="44">
                  <c:v>Jamaican Coffee River Rg</c:v>
                </c:pt>
                <c:pt idx="45">
                  <c:v>Jamaican Coffee River Sm</c:v>
                </c:pt>
                <c:pt idx="46">
                  <c:v>Jumbo Savory Scone</c:v>
                </c:pt>
                <c:pt idx="47">
                  <c:v>Latte</c:v>
                </c:pt>
                <c:pt idx="48">
                  <c:v>Latte Rg</c:v>
                </c:pt>
                <c:pt idx="49">
                  <c:v>Lemon Grass</c:v>
                </c:pt>
                <c:pt idx="50">
                  <c:v>Lemon Grass Lg</c:v>
                </c:pt>
                <c:pt idx="51">
                  <c:v>Lemon Grass Rg</c:v>
                </c:pt>
                <c:pt idx="52">
                  <c:v>Morning Sunrise Chai</c:v>
                </c:pt>
                <c:pt idx="53">
                  <c:v>Morning Sunrise Chai Lg</c:v>
                </c:pt>
                <c:pt idx="54">
                  <c:v>Morning Sunrise Chai Rg</c:v>
                </c:pt>
                <c:pt idx="55">
                  <c:v>Oatmeal Scone</c:v>
                </c:pt>
                <c:pt idx="56">
                  <c:v>Organic Decaf Blend</c:v>
                </c:pt>
                <c:pt idx="57">
                  <c:v>Our Old Time Diner Blend</c:v>
                </c:pt>
                <c:pt idx="58">
                  <c:v>Our Old Time Diner Blend Lg</c:v>
                </c:pt>
                <c:pt idx="59">
                  <c:v>Our Old Time Diner Blend Rg</c:v>
                </c:pt>
                <c:pt idx="60">
                  <c:v>Our Old Time Diner Blend Sm</c:v>
                </c:pt>
                <c:pt idx="61">
                  <c:v>Ouro Brasileiro shot</c:v>
                </c:pt>
                <c:pt idx="62">
                  <c:v>Peppermint</c:v>
                </c:pt>
                <c:pt idx="63">
                  <c:v>Peppermint Lg</c:v>
                </c:pt>
                <c:pt idx="64">
                  <c:v>Peppermint Rg</c:v>
                </c:pt>
                <c:pt idx="65">
                  <c:v>Primo Espresso Roast</c:v>
                </c:pt>
                <c:pt idx="66">
                  <c:v>Scottish Cream Scone </c:v>
                </c:pt>
                <c:pt idx="67">
                  <c:v>Serenity Green Tea</c:v>
                </c:pt>
                <c:pt idx="68">
                  <c:v>Serenity Green Tea Lg</c:v>
                </c:pt>
                <c:pt idx="69">
                  <c:v>Serenity Green Tea Rg</c:v>
                </c:pt>
                <c:pt idx="70">
                  <c:v>Spicy Eye Opener Chai</c:v>
                </c:pt>
                <c:pt idx="71">
                  <c:v>Spicy Eye Opener Chai Lg</c:v>
                </c:pt>
                <c:pt idx="72">
                  <c:v>Spicy Eye Opener Chai Rg</c:v>
                </c:pt>
                <c:pt idx="73">
                  <c:v>Sugar Free Vanilla syrup</c:v>
                </c:pt>
                <c:pt idx="74">
                  <c:v>Sustainably Grown Organic</c:v>
                </c:pt>
                <c:pt idx="75">
                  <c:v>Sustainably Grown Organic Lg</c:v>
                </c:pt>
                <c:pt idx="76">
                  <c:v>Sustainably Grown Organic Rg</c:v>
                </c:pt>
                <c:pt idx="77">
                  <c:v>Traditional Blend Chai</c:v>
                </c:pt>
                <c:pt idx="78">
                  <c:v>Traditional Blend Chai Lg</c:v>
                </c:pt>
                <c:pt idx="79">
                  <c:v>Traditional Blend Chai Rg</c:v>
                </c:pt>
              </c:strCache>
            </c:strRef>
          </c:cat>
          <c:val>
            <c:numRef>
              <c:f>Sheet1!$D$292:$D$372</c:f>
              <c:numCache>
                <c:formatCode>General</c:formatCode>
                <c:ptCount val="80"/>
                <c:pt idx="0">
                  <c:v>2409.38</c:v>
                </c:pt>
                <c:pt idx="1">
                  <c:v>1656</c:v>
                </c:pt>
                <c:pt idx="2">
                  <c:v>4721.5</c:v>
                </c:pt>
                <c:pt idx="3">
                  <c:v>4221</c:v>
                </c:pt>
                <c:pt idx="4">
                  <c:v>3066.8000000000011</c:v>
                </c:pt>
                <c:pt idx="5">
                  <c:v>5137.5</c:v>
                </c:pt>
                <c:pt idx="6">
                  <c:v>6001</c:v>
                </c:pt>
                <c:pt idx="7">
                  <c:v>878.39999999999827</c:v>
                </c:pt>
                <c:pt idx="8">
                  <c:v>693.16000000000042</c:v>
                </c:pt>
                <c:pt idx="9">
                  <c:v>2555.9600000000014</c:v>
                </c:pt>
                <c:pt idx="10">
                  <c:v>3882.2300000000009</c:v>
                </c:pt>
                <c:pt idx="11">
                  <c:v>879.20000000000039</c:v>
                </c:pt>
                <c:pt idx="12">
                  <c:v>2295</c:v>
                </c:pt>
                <c:pt idx="13">
                  <c:v>555</c:v>
                </c:pt>
                <c:pt idx="14">
                  <c:v>4350</c:v>
                </c:pt>
                <c:pt idx="15">
                  <c:v>3807.5</c:v>
                </c:pt>
                <c:pt idx="16">
                  <c:v>2434</c:v>
                </c:pt>
                <c:pt idx="17">
                  <c:v>2252.1899999999987</c:v>
                </c:pt>
                <c:pt idx="18">
                  <c:v>2598.8800000000019</c:v>
                </c:pt>
                <c:pt idx="19">
                  <c:v>249.60000000000014</c:v>
                </c:pt>
                <c:pt idx="20">
                  <c:v>6574.5</c:v>
                </c:pt>
                <c:pt idx="21">
                  <c:v>4308.5</c:v>
                </c:pt>
                <c:pt idx="22">
                  <c:v>366.94999999999976</c:v>
                </c:pt>
                <c:pt idx="23">
                  <c:v>4512</c:v>
                </c:pt>
                <c:pt idx="24">
                  <c:v>3652.5</c:v>
                </c:pt>
                <c:pt idx="25">
                  <c:v>519.09999999999957</c:v>
                </c:pt>
                <c:pt idx="26">
                  <c:v>4176</c:v>
                </c:pt>
                <c:pt idx="27">
                  <c:v>3875</c:v>
                </c:pt>
                <c:pt idx="28">
                  <c:v>678.5</c:v>
                </c:pt>
                <c:pt idx="29">
                  <c:v>3900</c:v>
                </c:pt>
                <c:pt idx="30">
                  <c:v>1659</c:v>
                </c:pt>
                <c:pt idx="31">
                  <c:v>4784.5</c:v>
                </c:pt>
                <c:pt idx="32">
                  <c:v>4545</c:v>
                </c:pt>
                <c:pt idx="33">
                  <c:v>3280.2000000000012</c:v>
                </c:pt>
                <c:pt idx="34">
                  <c:v>1900.5600000000004</c:v>
                </c:pt>
                <c:pt idx="35">
                  <c:v>3023.6600000000089</c:v>
                </c:pt>
                <c:pt idx="36">
                  <c:v>350</c:v>
                </c:pt>
                <c:pt idx="37">
                  <c:v>2321.2599999999989</c:v>
                </c:pt>
                <c:pt idx="38">
                  <c:v>856.800000000002</c:v>
                </c:pt>
                <c:pt idx="39">
                  <c:v>1728</c:v>
                </c:pt>
                <c:pt idx="40">
                  <c:v>2072</c:v>
                </c:pt>
                <c:pt idx="41">
                  <c:v>2408</c:v>
                </c:pt>
                <c:pt idx="42">
                  <c:v>829.5</c:v>
                </c:pt>
                <c:pt idx="43">
                  <c:v>5610</c:v>
                </c:pt>
                <c:pt idx="44">
                  <c:v>3719.9999999999618</c:v>
                </c:pt>
                <c:pt idx="45">
                  <c:v>3576.9999999999905</c:v>
                </c:pt>
                <c:pt idx="46">
                  <c:v>2725.3700000000013</c:v>
                </c:pt>
                <c:pt idx="47">
                  <c:v>5778.75</c:v>
                </c:pt>
                <c:pt idx="48">
                  <c:v>6387.75</c:v>
                </c:pt>
                <c:pt idx="49">
                  <c:v>268.49999999999989</c:v>
                </c:pt>
                <c:pt idx="50">
                  <c:v>3921</c:v>
                </c:pt>
                <c:pt idx="51">
                  <c:v>3590</c:v>
                </c:pt>
                <c:pt idx="52">
                  <c:v>456</c:v>
                </c:pt>
                <c:pt idx="53">
                  <c:v>5424</c:v>
                </c:pt>
                <c:pt idx="54">
                  <c:v>3772.5</c:v>
                </c:pt>
                <c:pt idx="55">
                  <c:v>1938</c:v>
                </c:pt>
                <c:pt idx="56">
                  <c:v>1710</c:v>
                </c:pt>
                <c:pt idx="57">
                  <c:v>864</c:v>
                </c:pt>
                <c:pt idx="58">
                  <c:v>3399</c:v>
                </c:pt>
                <c:pt idx="59">
                  <c:v>3700</c:v>
                </c:pt>
                <c:pt idx="60">
                  <c:v>2718</c:v>
                </c:pt>
                <c:pt idx="61">
                  <c:v>3845.9999999999886</c:v>
                </c:pt>
                <c:pt idx="62">
                  <c:v>331.14999999999981</c:v>
                </c:pt>
                <c:pt idx="63">
                  <c:v>4746</c:v>
                </c:pt>
                <c:pt idx="64">
                  <c:v>3737.5</c:v>
                </c:pt>
                <c:pt idx="65">
                  <c:v>633.95000000000005</c:v>
                </c:pt>
                <c:pt idx="66">
                  <c:v>2721.4500000000007</c:v>
                </c:pt>
                <c:pt idx="67">
                  <c:v>675.25</c:v>
                </c:pt>
                <c:pt idx="68">
                  <c:v>3981</c:v>
                </c:pt>
                <c:pt idx="69">
                  <c:v>3665</c:v>
                </c:pt>
                <c:pt idx="70">
                  <c:v>547.49999999999977</c:v>
                </c:pt>
                <c:pt idx="71">
                  <c:v>4231.4999999999545</c:v>
                </c:pt>
                <c:pt idx="72">
                  <c:v>3251.25</c:v>
                </c:pt>
                <c:pt idx="73">
                  <c:v>1152.7999999999959</c:v>
                </c:pt>
                <c:pt idx="74">
                  <c:v>676.40000000000111</c:v>
                </c:pt>
                <c:pt idx="75">
                  <c:v>6312.75</c:v>
                </c:pt>
                <c:pt idx="76">
                  <c:v>5298.75</c:v>
                </c:pt>
                <c:pt idx="77">
                  <c:v>393.79999999999973</c:v>
                </c:pt>
                <c:pt idx="78">
                  <c:v>3717</c:v>
                </c:pt>
                <c:pt idx="79">
                  <c:v>3612.5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F5-1C43-B1A9-DA1171B7C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5437584"/>
        <c:axId val="1625675296"/>
      </c:lineChart>
      <c:catAx>
        <c:axId val="162543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675296"/>
        <c:crosses val="autoZero"/>
        <c:auto val="1"/>
        <c:lblAlgn val="ctr"/>
        <c:lblOffset val="100"/>
        <c:noMultiLvlLbl val="0"/>
      </c:catAx>
      <c:valAx>
        <c:axId val="162567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43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[BrightLearn Coffee Analysis excel.xlsx]Sheet1!PivotTable9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Weekly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Sheet1!$B$273:$B$274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Sheet1!$A$275:$A$282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Sheet1!$B$275:$B$282</c:f>
              <c:numCache>
                <c:formatCode>General</c:formatCode>
                <c:ptCount val="7"/>
                <c:pt idx="0">
                  <c:v>32795.180000000022</c:v>
                </c:pt>
                <c:pt idx="1">
                  <c:v>33928.29000000003</c:v>
                </c:pt>
                <c:pt idx="2">
                  <c:v>31816.760000000097</c:v>
                </c:pt>
                <c:pt idx="3">
                  <c:v>34244.629999999983</c:v>
                </c:pt>
                <c:pt idx="4">
                  <c:v>34140.370000000054</c:v>
                </c:pt>
                <c:pt idx="5">
                  <c:v>33472.750000000007</c:v>
                </c:pt>
                <c:pt idx="6">
                  <c:v>31845.930000000018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83-AF49-BE4C-1A2C7E6639D2}"/>
            </c:ext>
          </c:extLst>
        </c:ser>
        <c:ser>
          <c:idx val="1"/>
          <c:order val="1"/>
          <c:tx>
            <c:strRef>
              <c:f>Sheet1!$C$273:$C$274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Sheet1!$A$275:$A$282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Sheet1!$C$275:$C$282</c:f>
              <c:numCache>
                <c:formatCode>General</c:formatCode>
                <c:ptCount val="7"/>
                <c:pt idx="0">
                  <c:v>33685.629999999932</c:v>
                </c:pt>
                <c:pt idx="1">
                  <c:v>33389.509999999907</c:v>
                </c:pt>
                <c:pt idx="2">
                  <c:v>34846.469999999848</c:v>
                </c:pt>
                <c:pt idx="3">
                  <c:v>33779.090000000004</c:v>
                </c:pt>
                <c:pt idx="4">
                  <c:v>33468.059999999918</c:v>
                </c:pt>
                <c:pt idx="5">
                  <c:v>34743.179999999928</c:v>
                </c:pt>
                <c:pt idx="6">
                  <c:v>32599.22999999996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83-AF49-BE4C-1A2C7E6639D2}"/>
            </c:ext>
          </c:extLst>
        </c:ser>
        <c:ser>
          <c:idx val="2"/>
          <c:order val="2"/>
          <c:tx>
            <c:strRef>
              <c:f>Sheet1!$D$273:$D$274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Sheet1!$A$275:$A$282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Sheet1!$D$275:$D$282</c:f>
              <c:numCache>
                <c:formatCode>General</c:formatCode>
                <c:ptCount val="7"/>
                <c:pt idx="0">
                  <c:v>31849.499999999905</c:v>
                </c:pt>
                <c:pt idx="1">
                  <c:v>34359.47999999985</c:v>
                </c:pt>
                <c:pt idx="2">
                  <c:v>32792.709999999948</c:v>
                </c:pt>
                <c:pt idx="3">
                  <c:v>32289.819999999909</c:v>
                </c:pt>
                <c:pt idx="4">
                  <c:v>33159.349999999962</c:v>
                </c:pt>
                <c:pt idx="5">
                  <c:v>33157.069999999949</c:v>
                </c:pt>
                <c:pt idx="6">
                  <c:v>32449.319999999905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83-AF49-BE4C-1A2C7E663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172080"/>
        <c:axId val="2022255168"/>
      </c:barChart>
      <c:catAx>
        <c:axId val="166917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255168"/>
        <c:crosses val="autoZero"/>
        <c:auto val="1"/>
        <c:lblAlgn val="ctr"/>
        <c:lblOffset val="100"/>
        <c:noMultiLvlLbl val="0"/>
      </c:catAx>
      <c:valAx>
        <c:axId val="202225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17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Time Buckets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Sheet1!$B$229:$B$230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Sheet1!$B$231:$B$234</c:f>
              <c:numCache>
                <c:formatCode>General</c:formatCode>
                <c:ptCount val="3"/>
                <c:pt idx="0">
                  <c:v>78567.139999998864</c:v>
                </c:pt>
                <c:pt idx="1">
                  <c:v>48734.249999999702</c:v>
                </c:pt>
                <c:pt idx="2">
                  <c:v>104942.51999999996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6-A745-B491-9F4EFDBB1556}"/>
            </c:ext>
          </c:extLst>
        </c:ser>
        <c:ser>
          <c:idx val="1"/>
          <c:order val="1"/>
          <c:tx>
            <c:strRef>
              <c:f>Sheet1!$C$229:$C$230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Sheet1!$C$231:$C$234</c:f>
              <c:numCache>
                <c:formatCode>General</c:formatCode>
                <c:ptCount val="3"/>
                <c:pt idx="0">
                  <c:v>59012.429999999338</c:v>
                </c:pt>
                <c:pt idx="1">
                  <c:v>38055.43999999985</c:v>
                </c:pt>
                <c:pt idx="2">
                  <c:v>139443.300000002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A6-A745-B491-9F4EFDBB1556}"/>
            </c:ext>
          </c:extLst>
        </c:ser>
        <c:ser>
          <c:idx val="2"/>
          <c:order val="2"/>
          <c:tx>
            <c:strRef>
              <c:f>Sheet1!$D$229:$D$230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3"/>
                <c:pt idx="0">
                  <c:v>67141.259999999325</c:v>
                </c:pt>
                <c:pt idx="1">
                  <c:v>19013.140000000036</c:v>
                </c:pt>
                <c:pt idx="2">
                  <c:v>143902.85000000286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A6-A745-B491-9F4EFDBB1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65452879"/>
        <c:axId val="965366207"/>
      </c:barChart>
      <c:catAx>
        <c:axId val="96545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366207"/>
        <c:crosses val="autoZero"/>
        <c:auto val="1"/>
        <c:lblAlgn val="ctr"/>
        <c:lblOffset val="100"/>
        <c:noMultiLvlLbl val="0"/>
      </c:catAx>
      <c:valAx>
        <c:axId val="96536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4528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[BrightLearn Coffee Analysis excel.xlsx]Sheet1!PivotTable8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>
                <a:solidFill>
                  <a:schemeClr val="bg2"/>
                </a:solidFill>
              </a:rPr>
              <a:t>Regional Revenue By Hour of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Sheet1!$B$248:$B$249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Sheet1!$B$250:$B$265</c:f>
              <c:numCache>
                <c:formatCode>General</c:formatCode>
                <c:ptCount val="15"/>
                <c:pt idx="1">
                  <c:v>19028.800000000017</c:v>
                </c:pt>
                <c:pt idx="2">
                  <c:v>22805.900000000045</c:v>
                </c:pt>
                <c:pt idx="3">
                  <c:v>23183.570000000014</c:v>
                </c:pt>
                <c:pt idx="4">
                  <c:v>24426.119999999966</c:v>
                </c:pt>
                <c:pt idx="5">
                  <c:v>15498.130000000043</c:v>
                </c:pt>
                <c:pt idx="6">
                  <c:v>15681.200000000041</c:v>
                </c:pt>
                <c:pt idx="7">
                  <c:v>15947.870000000059</c:v>
                </c:pt>
                <c:pt idx="8">
                  <c:v>15175.27000000005</c:v>
                </c:pt>
                <c:pt idx="9">
                  <c:v>15651.950000000057</c:v>
                </c:pt>
                <c:pt idx="10">
                  <c:v>16110.850000000066</c:v>
                </c:pt>
                <c:pt idx="11">
                  <c:v>15839.300000000043</c:v>
                </c:pt>
                <c:pt idx="12">
                  <c:v>15951.300000000045</c:v>
                </c:pt>
                <c:pt idx="13">
                  <c:v>16943.650000000045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37-BE42-8BBF-0832E7DC2A56}"/>
            </c:ext>
          </c:extLst>
        </c:ser>
        <c:ser>
          <c:idx val="1"/>
          <c:order val="1"/>
          <c:tx>
            <c:strRef>
              <c:f>Sheet1!$C$248:$C$249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Sheet1!$C$250:$C$265</c:f>
              <c:numCache>
                <c:formatCode>General</c:formatCode>
                <c:ptCount val="15"/>
                <c:pt idx="0">
                  <c:v>7531.1699999999992</c:v>
                </c:pt>
                <c:pt idx="1">
                  <c:v>15961.050000000041</c:v>
                </c:pt>
                <c:pt idx="2">
                  <c:v>31544.439999999879</c:v>
                </c:pt>
                <c:pt idx="3">
                  <c:v>32874.289999999943</c:v>
                </c:pt>
                <c:pt idx="4">
                  <c:v>33605.809999999874</c:v>
                </c:pt>
                <c:pt idx="5">
                  <c:v>17926.540000000055</c:v>
                </c:pt>
                <c:pt idx="6">
                  <c:v>11343.100000000028</c:v>
                </c:pt>
                <c:pt idx="7">
                  <c:v>12070.100000000017</c:v>
                </c:pt>
                <c:pt idx="8">
                  <c:v>12297.500000000015</c:v>
                </c:pt>
                <c:pt idx="9">
                  <c:v>11311.250000000024</c:v>
                </c:pt>
                <c:pt idx="10">
                  <c:v>11990.48000000003</c:v>
                </c:pt>
                <c:pt idx="11">
                  <c:v>12789.500000000022</c:v>
                </c:pt>
                <c:pt idx="12">
                  <c:v>11863.210000000017</c:v>
                </c:pt>
                <c:pt idx="13">
                  <c:v>10766.36000000003</c:v>
                </c:pt>
                <c:pt idx="14">
                  <c:v>2636.3699999999967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7-BE42-8BBF-0832E7DC2A56}"/>
            </c:ext>
          </c:extLst>
        </c:ser>
        <c:ser>
          <c:idx val="2"/>
          <c:order val="2"/>
          <c:tx>
            <c:strRef>
              <c:f>Sheet1!$D$248:$D$249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Sheet1!$D$250:$D$265</c:f>
              <c:numCache>
                <c:formatCode>General</c:formatCode>
                <c:ptCount val="15"/>
                <c:pt idx="0">
                  <c:v>14369.10000000004</c:v>
                </c:pt>
                <c:pt idx="1">
                  <c:v>28536.619999999926</c:v>
                </c:pt>
                <c:pt idx="2">
                  <c:v>28349.529999999868</c:v>
                </c:pt>
                <c:pt idx="3">
                  <c:v>29111.669999999947</c:v>
                </c:pt>
                <c:pt idx="4">
                  <c:v>30641.45999999993</c:v>
                </c:pt>
                <c:pt idx="5">
                  <c:v>12894.470000000018</c:v>
                </c:pt>
                <c:pt idx="6">
                  <c:v>13168.490000000042</c:v>
                </c:pt>
                <c:pt idx="7">
                  <c:v>12349.480000000018</c:v>
                </c:pt>
                <c:pt idx="8">
                  <c:v>13831.970000000048</c:v>
                </c:pt>
                <c:pt idx="9">
                  <c:v>14769.900000000012</c:v>
                </c:pt>
                <c:pt idx="10">
                  <c:v>13021.420000000035</c:v>
                </c:pt>
                <c:pt idx="11">
                  <c:v>11505.510000000028</c:v>
                </c:pt>
                <c:pt idx="12">
                  <c:v>6471.6899999999978</c:v>
                </c:pt>
                <c:pt idx="13">
                  <c:v>736.67</c:v>
                </c:pt>
                <c:pt idx="14">
                  <c:v>299.27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7-BE42-8BBF-0832E7DC2A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8348928"/>
        <c:axId val="1668381920"/>
      </c:lineChart>
      <c:catAx>
        <c:axId val="166834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81920"/>
        <c:crosses val="autoZero"/>
        <c:auto val="1"/>
        <c:lblAlgn val="ctr"/>
        <c:lblOffset val="100"/>
        <c:noMultiLvlLbl val="0"/>
      </c:catAx>
      <c:valAx>
        <c:axId val="166838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4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[BrightLearn Coffee Analysis excel.xlsx]Sheet1!PivotTable12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bg2"/>
                </a:solidFill>
              </a:rPr>
              <a:t>Revenue by Day Classification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Sheet1!$B$376:$B$377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Sheet1!$A$378:$A$380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Sheet1!$B$378:$B$380</c:f>
              <c:numCache>
                <c:formatCode>General</c:formatCode>
                <c:ptCount val="2"/>
                <c:pt idx="0">
                  <c:v>167602.80000000299</c:v>
                </c:pt>
                <c:pt idx="1">
                  <c:v>64641.109999999098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9-F540-A979-1CEBDE61EE42}"/>
            </c:ext>
          </c:extLst>
        </c:ser>
        <c:ser>
          <c:idx val="1"/>
          <c:order val="1"/>
          <c:tx>
            <c:strRef>
              <c:f>Sheet1!$C$376:$C$377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Sheet1!$A$378:$A$380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Sheet1!$C$378:$C$380</c:f>
              <c:numCache>
                <c:formatCode>General</c:formatCode>
                <c:ptCount val="2"/>
                <c:pt idx="0">
                  <c:v>170226.31000000442</c:v>
                </c:pt>
                <c:pt idx="1">
                  <c:v>66284.859999999215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B9-F540-A979-1CEBDE61EE42}"/>
            </c:ext>
          </c:extLst>
        </c:ser>
        <c:ser>
          <c:idx val="2"/>
          <c:order val="2"/>
          <c:tx>
            <c:strRef>
              <c:f>Sheet1!$D$376:$D$377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1">
                <a:lumMod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Sheet1!$A$378:$A$380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Sheet1!$D$378:$D$380</c:f>
              <c:numCache>
                <c:formatCode>General</c:formatCode>
                <c:ptCount val="2"/>
                <c:pt idx="0">
                  <c:v>165758.43000000395</c:v>
                </c:pt>
                <c:pt idx="1">
                  <c:v>64298.819999999439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B9-F540-A979-1CEBDE61E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8511055"/>
        <c:axId val="1058464095"/>
      </c:barChart>
      <c:catAx>
        <c:axId val="1058511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464095"/>
        <c:crosses val="autoZero"/>
        <c:auto val="1"/>
        <c:lblAlgn val="ctr"/>
        <c:lblOffset val="100"/>
        <c:noMultiLvlLbl val="0"/>
      </c:catAx>
      <c:valAx>
        <c:axId val="1058464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51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B97A9DD9-1B92-5822-CA2F-1F395B1D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>
            <a:extLst>
              <a:ext uri="{FF2B5EF4-FFF2-40B4-BE49-F238E27FC236}">
                <a16:creationId xmlns:a16="http://schemas.microsoft.com/office/drawing/2014/main" id="{4CA6FF6B-DC85-6A4C-8548-5737637E1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>
            <a:extLst>
              <a:ext uri="{FF2B5EF4-FFF2-40B4-BE49-F238E27FC236}">
                <a16:creationId xmlns:a16="http://schemas.microsoft.com/office/drawing/2014/main" id="{8E904E2A-E96B-24A7-D387-0F37A26B1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7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F2826809-8F8F-7AAF-B6E5-F9EDF582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>
            <a:extLst>
              <a:ext uri="{FF2B5EF4-FFF2-40B4-BE49-F238E27FC236}">
                <a16:creationId xmlns:a16="http://schemas.microsoft.com/office/drawing/2014/main" id="{6EED0C76-4C1C-79BC-4F4D-95264FC8F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>
            <a:extLst>
              <a:ext uri="{FF2B5EF4-FFF2-40B4-BE49-F238E27FC236}">
                <a16:creationId xmlns:a16="http://schemas.microsoft.com/office/drawing/2014/main" id="{D8C104F5-DF39-8A91-EFDC-B3F16DA5E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20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120D6D1B-E319-AF76-C5D0-98D58510C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>
            <a:extLst>
              <a:ext uri="{FF2B5EF4-FFF2-40B4-BE49-F238E27FC236}">
                <a16:creationId xmlns:a16="http://schemas.microsoft.com/office/drawing/2014/main" id="{8334BBDF-7D55-F8A9-AAA6-A174F4CCF4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>
            <a:extLst>
              <a:ext uri="{FF2B5EF4-FFF2-40B4-BE49-F238E27FC236}">
                <a16:creationId xmlns:a16="http://schemas.microsoft.com/office/drawing/2014/main" id="{60647DEF-3290-80AA-8BA2-10A24BD92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48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8D0D3D26-C69D-0AB8-BD98-0247E1A2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>
            <a:extLst>
              <a:ext uri="{FF2B5EF4-FFF2-40B4-BE49-F238E27FC236}">
                <a16:creationId xmlns:a16="http://schemas.microsoft.com/office/drawing/2014/main" id="{5A6FD00C-E8A0-A7FE-D368-5D7322734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>
            <a:extLst>
              <a:ext uri="{FF2B5EF4-FFF2-40B4-BE49-F238E27FC236}">
                <a16:creationId xmlns:a16="http://schemas.microsoft.com/office/drawing/2014/main" id="{662BE750-50CA-DCA3-1D09-CF8341D83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18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2" r:id="rId6"/>
    <p:sldLayoutId id="2147483666" r:id="rId7"/>
    <p:sldLayoutId id="2147483676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791"/>
          </a:schemeClr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9"/>
          <p:cNvGrpSpPr/>
          <p:nvPr/>
        </p:nvGrpSpPr>
        <p:grpSpPr>
          <a:xfrm>
            <a:off x="4806519" y="348308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8455968" y="314956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logo for a coffee shop&#10;&#10;AI-generated content may be incorrect.">
            <a:extLst>
              <a:ext uri="{FF2B5EF4-FFF2-40B4-BE49-F238E27FC236}">
                <a16:creationId xmlns:a16="http://schemas.microsoft.com/office/drawing/2014/main" id="{FD516CA4-8BEB-79DF-1CFF-9C64DDDEDE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56" t="342" r="1056" b="-342"/>
          <a:stretch>
            <a:fillRect/>
          </a:stretch>
        </p:blipFill>
        <p:spPr>
          <a:xfrm>
            <a:off x="4572000" y="248729"/>
            <a:ext cx="4425914" cy="464604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749">
          <a:extLst>
            <a:ext uri="{FF2B5EF4-FFF2-40B4-BE49-F238E27FC236}">
              <a16:creationId xmlns:a16="http://schemas.microsoft.com/office/drawing/2014/main" id="{2DEEAB3D-3883-643D-1DC3-11BFE009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>
            <a:extLst>
              <a:ext uri="{FF2B5EF4-FFF2-40B4-BE49-F238E27FC236}">
                <a16:creationId xmlns:a16="http://schemas.microsoft.com/office/drawing/2014/main" id="{6BF9C996-B725-9C1E-307C-A7EC9A980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Recommendations</a:t>
            </a:r>
            <a:endParaRPr dirty="0"/>
          </a:p>
        </p:txBody>
      </p:sp>
      <p:sp>
        <p:nvSpPr>
          <p:cNvPr id="751" name="Google Shape;751;p68">
            <a:extLst>
              <a:ext uri="{FF2B5EF4-FFF2-40B4-BE49-F238E27FC236}">
                <a16:creationId xmlns:a16="http://schemas.microsoft.com/office/drawing/2014/main" id="{07F0D574-CE8C-E40B-71FD-40ECF0EAFA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926" y="1668889"/>
            <a:ext cx="3937834" cy="13859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Prioritize inventory and </a:t>
            </a:r>
            <a:r>
              <a:rPr lang="en-ZA" sz="1600" dirty="0"/>
              <a:t>marketing</a:t>
            </a:r>
            <a:r>
              <a:rPr lang="en-ZA" dirty="0"/>
              <a:t> for </a:t>
            </a:r>
            <a:r>
              <a:rPr lang="en-ZA" b="1" dirty="0"/>
              <a:t>top-sellers</a:t>
            </a:r>
            <a:r>
              <a:rPr lang="en-ZA" dirty="0"/>
              <a:t> (Sustainably Grown Organic, Latte, Cappuccino).</a:t>
            </a:r>
          </a:p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Promote these items across store menus, social media, and digital ads to leverage their proven popularity.</a:t>
            </a:r>
          </a:p>
        </p:txBody>
      </p:sp>
      <p:sp>
        <p:nvSpPr>
          <p:cNvPr id="752" name="Google Shape;752;p68">
            <a:extLst>
              <a:ext uri="{FF2B5EF4-FFF2-40B4-BE49-F238E27FC236}">
                <a16:creationId xmlns:a16="http://schemas.microsoft.com/office/drawing/2014/main" id="{2494943E-9315-2084-232D-1219E7743A4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926" y="1096188"/>
            <a:ext cx="39378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dirty="0"/>
              <a:t>☕</a:t>
            </a:r>
            <a:r>
              <a:rPr lang="en-ZA" sz="1800" dirty="0"/>
              <a:t> </a:t>
            </a:r>
            <a:r>
              <a:rPr lang="en-ZA" sz="1800" b="1" dirty="0"/>
              <a:t>Focus on Top Sellers</a:t>
            </a:r>
            <a:endParaRPr sz="1800" dirty="0"/>
          </a:p>
        </p:txBody>
      </p:sp>
      <p:sp>
        <p:nvSpPr>
          <p:cNvPr id="753" name="Google Shape;753;p68">
            <a:extLst>
              <a:ext uri="{FF2B5EF4-FFF2-40B4-BE49-F238E27FC236}">
                <a16:creationId xmlns:a16="http://schemas.microsoft.com/office/drawing/2014/main" id="{8A7B2F7B-789C-0F53-FFBE-4CCAE475D1D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28160" y="1667812"/>
            <a:ext cx="4503357" cy="13870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Continue focusing on the </a:t>
            </a:r>
            <a:r>
              <a:rPr lang="en-ZA" b="1" dirty="0"/>
              <a:t>morning peak (7–11 AM)</a:t>
            </a:r>
            <a:r>
              <a:rPr lang="en-ZA" dirty="0"/>
              <a:t> with loyalty rewards and express-service promotions.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Offer pre-order or subscription-based coffee programs to retain regular morning customers.</a:t>
            </a:r>
          </a:p>
        </p:txBody>
      </p:sp>
      <p:sp>
        <p:nvSpPr>
          <p:cNvPr id="754" name="Google Shape;754;p68">
            <a:extLst>
              <a:ext uri="{FF2B5EF4-FFF2-40B4-BE49-F238E27FC236}">
                <a16:creationId xmlns:a16="http://schemas.microsoft.com/office/drawing/2014/main" id="{37DF9DED-A3F0-71E1-215A-3349B6779F8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85606" y="1094444"/>
            <a:ext cx="4968240" cy="53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☀️</a:t>
            </a:r>
            <a:r>
              <a:rPr lang="en-ZA" sz="1800" b="1" dirty="0"/>
              <a:t> Strengthen Morning Strategy</a:t>
            </a:r>
            <a:endParaRPr sz="1800" b="1" dirty="0"/>
          </a:p>
        </p:txBody>
      </p:sp>
      <p:cxnSp>
        <p:nvCxnSpPr>
          <p:cNvPr id="755" name="Google Shape;755;p68">
            <a:extLst>
              <a:ext uri="{FF2B5EF4-FFF2-40B4-BE49-F238E27FC236}">
                <a16:creationId xmlns:a16="http://schemas.microsoft.com/office/drawing/2014/main" id="{56CD6AAF-D824-F4ED-DB4F-02BA1DC846A7}"/>
              </a:ext>
            </a:extLst>
          </p:cNvPr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>
            <a:extLst>
              <a:ext uri="{FF2B5EF4-FFF2-40B4-BE49-F238E27FC236}">
                <a16:creationId xmlns:a16="http://schemas.microsoft.com/office/drawing/2014/main" id="{28164DF3-53DA-71E5-C1E0-AA5434DFF8C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5106" y="3708438"/>
            <a:ext cx="3890654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Launch </a:t>
            </a:r>
            <a:r>
              <a:rPr lang="en-ZA" sz="1200" b="1" dirty="0"/>
              <a:t>“Afternoon Happy Hour”</a:t>
            </a:r>
            <a:r>
              <a:rPr lang="en-ZA" sz="1200" dirty="0"/>
              <a:t> campaigns between </a:t>
            </a:r>
            <a:r>
              <a:rPr lang="en-ZA" sz="1200" b="1" dirty="0"/>
              <a:t>2–4 PM</a:t>
            </a:r>
            <a:r>
              <a:rPr lang="en-ZA" sz="1200" dirty="0"/>
              <a:t> to attract more customers during off-peak hours.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Introduce combo deals such as </a:t>
            </a:r>
            <a:r>
              <a:rPr lang="en-ZA" sz="1200" b="1" dirty="0"/>
              <a:t>“Coffee + Pastry”</a:t>
            </a:r>
            <a:r>
              <a:rPr lang="en-ZA" sz="1200" dirty="0"/>
              <a:t> or </a:t>
            </a:r>
            <a:r>
              <a:rPr lang="en-ZA" sz="1200" b="1" dirty="0"/>
              <a:t>“Buy 2 Get 1 Free”</a:t>
            </a:r>
            <a:r>
              <a:rPr lang="en-ZA" sz="1200" dirty="0"/>
              <a:t> to encourage higher basket sizes.</a:t>
            </a:r>
          </a:p>
        </p:txBody>
      </p:sp>
      <p:sp>
        <p:nvSpPr>
          <p:cNvPr id="757" name="Google Shape;757;p68">
            <a:extLst>
              <a:ext uri="{FF2B5EF4-FFF2-40B4-BE49-F238E27FC236}">
                <a16:creationId xmlns:a16="http://schemas.microsoft.com/office/drawing/2014/main" id="{F2D103C7-5031-13B8-9DB8-55330B15982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85106" y="3111128"/>
            <a:ext cx="3890654" cy="41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🕓</a:t>
            </a:r>
            <a:r>
              <a:rPr lang="en-ZA" sz="1800" b="1" dirty="0"/>
              <a:t> Boost Afternoon Sales</a:t>
            </a:r>
            <a:endParaRPr sz="1800" b="1" dirty="0"/>
          </a:p>
        </p:txBody>
      </p:sp>
      <p:sp>
        <p:nvSpPr>
          <p:cNvPr id="758" name="Google Shape;758;p68">
            <a:extLst>
              <a:ext uri="{FF2B5EF4-FFF2-40B4-BE49-F238E27FC236}">
                <a16:creationId xmlns:a16="http://schemas.microsoft.com/office/drawing/2014/main" id="{1E6DAF29-5A69-CF0E-5C09-FD60E1F3297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328159" y="3708438"/>
            <a:ext cx="4503357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Highlight </a:t>
            </a:r>
            <a:r>
              <a:rPr lang="en-ZA" b="1" dirty="0"/>
              <a:t>Bakery and Chocolate</a:t>
            </a:r>
            <a:r>
              <a:rPr lang="en-ZA" dirty="0"/>
              <a:t> items through cross-selling with beverages.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Bundle slow-moving products with best-sellers to increase visibility and sales volume.</a:t>
            </a:r>
          </a:p>
        </p:txBody>
      </p:sp>
      <p:sp>
        <p:nvSpPr>
          <p:cNvPr id="759" name="Google Shape;759;p68">
            <a:extLst>
              <a:ext uri="{FF2B5EF4-FFF2-40B4-BE49-F238E27FC236}">
                <a16:creationId xmlns:a16="http://schemas.microsoft.com/office/drawing/2014/main" id="{DBF1FF04-D96B-5133-E30A-C88B503492A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85606" y="3122914"/>
            <a:ext cx="4877114" cy="41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🥐</a:t>
            </a:r>
            <a:r>
              <a:rPr lang="en-ZA" sz="1800" b="1" dirty="0"/>
              <a:t> </a:t>
            </a:r>
            <a:r>
              <a:rPr lang="en-ZA" sz="1600" b="1" dirty="0"/>
              <a:t>Promote Underperforming Items</a:t>
            </a:r>
            <a:endParaRPr sz="1800" b="1" dirty="0"/>
          </a:p>
        </p:txBody>
      </p:sp>
      <p:cxnSp>
        <p:nvCxnSpPr>
          <p:cNvPr id="761" name="Google Shape;761;p68">
            <a:extLst>
              <a:ext uri="{FF2B5EF4-FFF2-40B4-BE49-F238E27FC236}">
                <a16:creationId xmlns:a16="http://schemas.microsoft.com/office/drawing/2014/main" id="{E4434221-14BD-78C3-2917-0A450BFCE4A3}"/>
              </a:ext>
            </a:extLst>
          </p:cNvPr>
          <p:cNvCxnSpPr>
            <a:cxnSpLocks/>
          </p:cNvCxnSpPr>
          <p:nvPr/>
        </p:nvCxnSpPr>
        <p:spPr>
          <a:xfrm flipV="1">
            <a:off x="237926" y="1537925"/>
            <a:ext cx="3937834" cy="400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>
            <a:extLst>
              <a:ext uri="{FF2B5EF4-FFF2-40B4-BE49-F238E27FC236}">
                <a16:creationId xmlns:a16="http://schemas.microsoft.com/office/drawing/2014/main" id="{C0F55C54-B16F-1AD9-D0DF-E9E39CBE86A2}"/>
              </a:ext>
            </a:extLst>
          </p:cNvPr>
          <p:cNvCxnSpPr>
            <a:cxnSpLocks/>
          </p:cNvCxnSpPr>
          <p:nvPr/>
        </p:nvCxnSpPr>
        <p:spPr>
          <a:xfrm>
            <a:off x="4328160" y="1542324"/>
            <a:ext cx="4503357" cy="44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>
            <a:extLst>
              <a:ext uri="{FF2B5EF4-FFF2-40B4-BE49-F238E27FC236}">
                <a16:creationId xmlns:a16="http://schemas.microsoft.com/office/drawing/2014/main" id="{6E3B1F06-F20C-99F4-3D16-E097068C1253}"/>
              </a:ext>
            </a:extLst>
          </p:cNvPr>
          <p:cNvCxnSpPr>
            <a:cxnSpLocks/>
          </p:cNvCxnSpPr>
          <p:nvPr/>
        </p:nvCxnSpPr>
        <p:spPr>
          <a:xfrm>
            <a:off x="285106" y="3587440"/>
            <a:ext cx="389065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>
            <a:extLst>
              <a:ext uri="{FF2B5EF4-FFF2-40B4-BE49-F238E27FC236}">
                <a16:creationId xmlns:a16="http://schemas.microsoft.com/office/drawing/2014/main" id="{A58C0E4C-BE34-5AAC-A70A-043AF0D8BFCE}"/>
              </a:ext>
            </a:extLst>
          </p:cNvPr>
          <p:cNvCxnSpPr>
            <a:cxnSpLocks/>
          </p:cNvCxnSpPr>
          <p:nvPr/>
        </p:nvCxnSpPr>
        <p:spPr>
          <a:xfrm>
            <a:off x="4439920" y="3587440"/>
            <a:ext cx="439159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685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7"/>
          <p:cNvSpPr txBox="1">
            <a:spLocks noGrp="1"/>
          </p:cNvSpPr>
          <p:nvPr>
            <p:ph type="title"/>
          </p:nvPr>
        </p:nvSpPr>
        <p:spPr>
          <a:xfrm>
            <a:off x="11628" y="1050050"/>
            <a:ext cx="6004560" cy="128016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AAF47-BD75-773F-3A7E-69417079752F}"/>
              </a:ext>
            </a:extLst>
          </p:cNvPr>
          <p:cNvSpPr txBox="1"/>
          <p:nvPr/>
        </p:nvSpPr>
        <p:spPr>
          <a:xfrm>
            <a:off x="6634480" y="4612640"/>
            <a:ext cx="2336800" cy="369332"/>
          </a:xfrm>
          <a:prstGeom prst="rect">
            <a:avLst/>
          </a:prstGeom>
          <a:solidFill>
            <a:srgbClr val="B6BBBB">
              <a:alpha val="3777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Tshifhiwa Tshikosi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 idx="2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5" name="Google Shape;645;p61"/>
          <p:cNvSpPr txBox="1">
            <a:spLocks noGrp="1"/>
          </p:cNvSpPr>
          <p:nvPr>
            <p:ph type="subTitle" idx="3"/>
          </p:nvPr>
        </p:nvSpPr>
        <p:spPr>
          <a:xfrm>
            <a:off x="2416450" y="1354231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6" name="Google Shape;646;p61"/>
          <p:cNvSpPr txBox="1">
            <a:spLocks noGrp="1"/>
          </p:cNvSpPr>
          <p:nvPr>
            <p:ph type="title" idx="4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7" name="Google Shape;647;p61"/>
          <p:cNvSpPr txBox="1">
            <a:spLocks noGrp="1"/>
          </p:cNvSpPr>
          <p:nvPr>
            <p:ph type="subTitle" idx="5"/>
          </p:nvPr>
        </p:nvSpPr>
        <p:spPr>
          <a:xfrm>
            <a:off x="2096050" y="2970959"/>
            <a:ext cx="1827300" cy="774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/>
              <a:t>Store Location &amp; day/week classifications</a:t>
            </a:r>
            <a:endParaRPr dirty="0"/>
          </a:p>
        </p:txBody>
      </p:sp>
      <p:sp>
        <p:nvSpPr>
          <p:cNvPr id="648" name="Google Shape;648;p61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9" name="Google Shape;649;p61"/>
          <p:cNvSpPr txBox="1">
            <a:spLocks noGrp="1"/>
          </p:cNvSpPr>
          <p:nvPr>
            <p:ph type="title" idx="7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2013200" cy="40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dirty="0"/>
              <a:t>Revenue |</a:t>
            </a:r>
          </a:p>
        </p:txBody>
      </p:sp>
      <p:sp>
        <p:nvSpPr>
          <p:cNvPr id="652" name="Google Shape;652;p61"/>
          <p:cNvSpPr txBox="1">
            <a:spLocks noGrp="1"/>
          </p:cNvSpPr>
          <p:nvPr>
            <p:ph type="title" idx="13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subTitle" idx="14"/>
          </p:nvPr>
        </p:nvSpPr>
        <p:spPr>
          <a:xfrm>
            <a:off x="2230550" y="1737023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kern="1200" dirty="0">
                <a:solidFill>
                  <a:sysClr val="windowText" lastClr="000000"/>
                </a:solidFill>
                <a:latin typeface="Avenir Next LT Pro"/>
              </a:rPr>
              <a:t>Store Location &amp; Daily Trend</a:t>
            </a:r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5"/>
          </p:nvPr>
        </p:nvSpPr>
        <p:spPr>
          <a:xfrm>
            <a:off x="6121763" y="2738775"/>
            <a:ext cx="3022237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</a:t>
            </a:r>
            <a:endParaRPr dirty="0"/>
          </a:p>
        </p:txBody>
      </p:sp>
      <p:cxnSp>
        <p:nvCxnSpPr>
          <p:cNvPr id="655" name="Google Shape;655;p61"/>
          <p:cNvCxnSpPr/>
          <p:nvPr/>
        </p:nvCxnSpPr>
        <p:spPr>
          <a:xfrm>
            <a:off x="3009700" y="891400"/>
            <a:ext cx="220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5B2E5A2E-AC39-E8A1-FF04-3F128E2C5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1899" y="1788401"/>
            <a:ext cx="1827300" cy="572700"/>
          </a:xfrm>
        </p:spPr>
        <p:txBody>
          <a:bodyPr/>
          <a:lstStyle/>
          <a:p>
            <a:r>
              <a:rPr lang="en-US" dirty="0"/>
              <a:t>By store location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8BE89D9-46F2-42B1-5F8B-750DDA8B25FC}"/>
              </a:ext>
            </a:extLst>
          </p:cNvPr>
          <p:cNvSpPr txBox="1"/>
          <p:nvPr/>
        </p:nvSpPr>
        <p:spPr>
          <a:xfrm>
            <a:off x="245822" y="4404380"/>
            <a:ext cx="8674657" cy="523220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ZA" b="1" dirty="0"/>
              <a:t>Lower Manhattan shows strong revenue growth, while Astoria remains stable but lower-performing.</a:t>
            </a:r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05922F-C6B8-9E8D-1266-8D03B3189686}"/>
              </a:ext>
            </a:extLst>
          </p:cNvPr>
          <p:cNvSpPr txBox="1"/>
          <p:nvPr/>
        </p:nvSpPr>
        <p:spPr>
          <a:xfrm>
            <a:off x="2286000" y="215900"/>
            <a:ext cx="4572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"/>
              </a:rPr>
              <a:t>Store Location &amp; Daily Trend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EA86FC-668D-C72F-4160-F1B14D24E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311839"/>
              </p:ext>
            </p:extLst>
          </p:nvPr>
        </p:nvGraphicFramePr>
        <p:xfrm>
          <a:off x="245822" y="713679"/>
          <a:ext cx="8674657" cy="359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A1C1F5C-F920-367A-8834-09E4FBAB6576}"/>
              </a:ext>
            </a:extLst>
          </p:cNvPr>
          <p:cNvSpPr txBox="1"/>
          <p:nvPr/>
        </p:nvSpPr>
        <p:spPr>
          <a:xfrm>
            <a:off x="2808473" y="196882"/>
            <a:ext cx="3527054" cy="553998"/>
          </a:xfrm>
          <a:prstGeom prst="rect">
            <a:avLst/>
          </a:prstGeom>
          <a:noFill/>
          <a:ln>
            <a:solidFill>
              <a:schemeClr val="tx1">
                <a:alpha val="48099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|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3C8D90-7C3D-C7C3-BCF8-A7EB74D6950D}"/>
              </a:ext>
            </a:extLst>
          </p:cNvPr>
          <p:cNvSpPr txBox="1"/>
          <p:nvPr/>
        </p:nvSpPr>
        <p:spPr>
          <a:xfrm>
            <a:off x="193132" y="4469345"/>
            <a:ext cx="4294100" cy="461665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Revenue across all the stores increased by 50% in June comparing to Feb.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16E1D-1142-DF65-C93C-02C9AC2396F3}"/>
              </a:ext>
            </a:extLst>
          </p:cNvPr>
          <p:cNvSpPr txBox="1"/>
          <p:nvPr/>
        </p:nvSpPr>
        <p:spPr>
          <a:xfrm>
            <a:off x="4656769" y="4500123"/>
            <a:ext cx="4294099" cy="430887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100" b="1" dirty="0"/>
              <a:t>Coffee contributes 38% of the total revenue generated in the last 6 months while tea contributes 28% as 2</a:t>
            </a:r>
            <a:r>
              <a:rPr lang="en-US" sz="1100" b="1" baseline="30000" dirty="0"/>
              <a:t>nd</a:t>
            </a:r>
            <a:r>
              <a:rPr lang="en-US" sz="1100" b="1" dirty="0"/>
              <a:t> best.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3DAE7A2-0B49-1CC4-DCA0-786B8A915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929124"/>
              </p:ext>
            </p:extLst>
          </p:nvPr>
        </p:nvGraphicFramePr>
        <p:xfrm>
          <a:off x="193132" y="788551"/>
          <a:ext cx="4294100" cy="3571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708254-683E-3DF2-252B-D464B6BD1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97715"/>
              </p:ext>
            </p:extLst>
          </p:nvPr>
        </p:nvGraphicFramePr>
        <p:xfrm>
          <a:off x="4656768" y="788551"/>
          <a:ext cx="4294099" cy="3571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286"/>
          </a:schemeClr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B453DF0D-D7D4-2FF5-F0D6-E40F785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7B51000-993C-8E7A-6EC3-C4E807DD5360}"/>
              </a:ext>
            </a:extLst>
          </p:cNvPr>
          <p:cNvSpPr txBox="1"/>
          <p:nvPr/>
        </p:nvSpPr>
        <p:spPr>
          <a:xfrm>
            <a:off x="2808473" y="196882"/>
            <a:ext cx="3527054" cy="553998"/>
          </a:xfrm>
          <a:prstGeom prst="rect">
            <a:avLst/>
          </a:prstGeom>
          <a:noFill/>
          <a:ln>
            <a:solidFill>
              <a:schemeClr val="tx1">
                <a:alpha val="48099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|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Type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350C78-67AD-FDE8-D372-FCB764D46CF2}"/>
              </a:ext>
            </a:extLst>
          </p:cNvPr>
          <p:cNvSpPr txBox="1"/>
          <p:nvPr/>
        </p:nvSpPr>
        <p:spPr>
          <a:xfrm>
            <a:off x="193132" y="4469345"/>
            <a:ext cx="8746682" cy="477273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Among the product types, items like Dark Chocolate, Espresso Roast, and Morning Sunrise Chai show noticeable revenue spikes across all locations, indicating they are top-performing products, especially in Lower Manhattan.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E6AEEB-03C7-2571-3367-5074BA709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404834"/>
              </p:ext>
            </p:extLst>
          </p:nvPr>
        </p:nvGraphicFramePr>
        <p:xfrm>
          <a:off x="193132" y="816746"/>
          <a:ext cx="8746682" cy="354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764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F303186C-C31C-5518-E4B1-FAABB485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E6F64D10-BB65-A6D4-C939-8FE46C2A3529}"/>
              </a:ext>
            </a:extLst>
          </p:cNvPr>
          <p:cNvSpPr txBox="1"/>
          <p:nvPr/>
        </p:nvSpPr>
        <p:spPr>
          <a:xfrm>
            <a:off x="2808473" y="196882"/>
            <a:ext cx="3527054" cy="553998"/>
          </a:xfrm>
          <a:prstGeom prst="rect">
            <a:avLst/>
          </a:prstGeom>
          <a:noFill/>
          <a:ln>
            <a:solidFill>
              <a:schemeClr val="tx1">
                <a:alpha val="48099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|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Weekdays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F9CDE-B1F4-475B-67A7-469674DC7559}"/>
              </a:ext>
            </a:extLst>
          </p:cNvPr>
          <p:cNvSpPr txBox="1"/>
          <p:nvPr/>
        </p:nvSpPr>
        <p:spPr>
          <a:xfrm>
            <a:off x="193132" y="4469345"/>
            <a:ext cx="8746682" cy="523220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Hell’s Kitchen shows the highest and most consistent revenue across the week, especially on Tuesday and Friday, indicating strong weekday performance compared to Astoria and Lower Manhattan.</a:t>
            </a:r>
            <a:endParaRPr lang="en-US" sz="12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BE9E644-367F-F977-5046-FC5F54CE1E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070330"/>
              </p:ext>
            </p:extLst>
          </p:nvPr>
        </p:nvGraphicFramePr>
        <p:xfrm>
          <a:off x="193132" y="834500"/>
          <a:ext cx="8746682" cy="3524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926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2" name="Google Shape;722;p65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3" name="Google Shape;723;p65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EBC08-CA81-40C0-82FB-08E35234811C}"/>
              </a:ext>
            </a:extLst>
          </p:cNvPr>
          <p:cNvSpPr txBox="1"/>
          <p:nvPr/>
        </p:nvSpPr>
        <p:spPr>
          <a:xfrm>
            <a:off x="193040" y="4287899"/>
            <a:ext cx="8757920" cy="646331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54% of the sales came in the morning across all the stores, while only 15% of the sales are generated in the evening.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Night sales only accounts for 0.4% of the total sales</a:t>
            </a:r>
          </a:p>
        </p:txBody>
      </p:sp>
      <p:sp>
        <p:nvSpPr>
          <p:cNvPr id="8" name="Google Shape;647;p61">
            <a:extLst>
              <a:ext uri="{FF2B5EF4-FFF2-40B4-BE49-F238E27FC236}">
                <a16:creationId xmlns:a16="http://schemas.microsoft.com/office/drawing/2014/main" id="{E91E1419-F064-AFD6-5E6C-989405A79822}"/>
              </a:ext>
            </a:extLst>
          </p:cNvPr>
          <p:cNvSpPr txBox="1">
            <a:spLocks/>
          </p:cNvSpPr>
          <p:nvPr/>
        </p:nvSpPr>
        <p:spPr>
          <a:xfrm>
            <a:off x="1736294" y="199109"/>
            <a:ext cx="4329226" cy="5019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 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Buckets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A064F14-4C12-989F-55A4-B84683301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46938"/>
              </p:ext>
            </p:extLst>
          </p:nvPr>
        </p:nvGraphicFramePr>
        <p:xfrm>
          <a:off x="193039" y="741872"/>
          <a:ext cx="8757920" cy="3505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278B0A-1804-D06C-53BD-99073B1CF816}"/>
              </a:ext>
            </a:extLst>
          </p:cNvPr>
          <p:cNvSpPr txBox="1"/>
          <p:nvPr/>
        </p:nvSpPr>
        <p:spPr>
          <a:xfrm>
            <a:off x="245326" y="3977323"/>
            <a:ext cx="8642195" cy="954107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54% of the sales came in the morning across all the stores, while only 15% of the sales are generated in the evening.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Revenue is consistence across the shops between 12pm and 7pm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>
                <a:solidFill>
                  <a:srgbClr val="050301"/>
                </a:solidFill>
                <a:latin typeface="Avenir Next LT Pro"/>
              </a:rPr>
              <a:t>It is worth noting that creating price drop promotion at 10am can dilute the customer interest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5030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D05A9-AFF3-92C2-17E8-4F7DB54DB758}"/>
              </a:ext>
            </a:extLst>
          </p:cNvPr>
          <p:cNvSpPr txBox="1"/>
          <p:nvPr/>
        </p:nvSpPr>
        <p:spPr>
          <a:xfrm>
            <a:off x="2286000" y="212070"/>
            <a:ext cx="4572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of Day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C4DF8A-2752-C488-1F5D-BA0F03888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900437"/>
              </p:ext>
            </p:extLst>
          </p:nvPr>
        </p:nvGraphicFramePr>
        <p:xfrm>
          <a:off x="245327" y="672860"/>
          <a:ext cx="8642195" cy="324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Shape 703">
          <a:extLst>
            <a:ext uri="{FF2B5EF4-FFF2-40B4-BE49-F238E27FC236}">
              <a16:creationId xmlns:a16="http://schemas.microsoft.com/office/drawing/2014/main" id="{518727B0-48A6-BF7C-1DB5-E97A9E5E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38C20C5-0115-E3A2-0043-BC02E3CA5D15}"/>
              </a:ext>
            </a:extLst>
          </p:cNvPr>
          <p:cNvSpPr txBox="1"/>
          <p:nvPr/>
        </p:nvSpPr>
        <p:spPr>
          <a:xfrm>
            <a:off x="256479" y="4408210"/>
            <a:ext cx="8642195" cy="523220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823E43"/>
              </a:buClr>
              <a:buFont typeface="Wingdings" pitchFamily="2" charset="2"/>
              <a:buChar char="v"/>
              <a:defRPr/>
            </a:pPr>
            <a:r>
              <a:rPr lang="en-ZA" dirty="0"/>
              <a:t>Revenue is significantly higher on weekdays across all locations compared to weekends, with Hell’s Kitchen showing a slight lead — highlighting strong weekday sales performance.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50301"/>
              </a:solidFill>
              <a:effectLst/>
              <a:uLnTx/>
              <a:uFillTx/>
              <a:latin typeface="Avenir Next LT Pro"/>
              <a:ea typeface="+mn-ea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52423-1E7F-0D19-898D-4A762D1D3F95}"/>
              </a:ext>
            </a:extLst>
          </p:cNvPr>
          <p:cNvSpPr txBox="1"/>
          <p:nvPr/>
        </p:nvSpPr>
        <p:spPr>
          <a:xfrm>
            <a:off x="2286000" y="212070"/>
            <a:ext cx="4572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ZA" sz="2000" b="0" i="0" u="none" strike="noStrike" kern="0" cap="none" spc="0" normalizeH="0" baseline="0" noProof="0" dirty="0">
                <a:ln w="0"/>
                <a:solidFill>
                  <a:srgbClr val="823E43"/>
                </a:solidFill>
                <a:effectLst>
                  <a:outerShdw blurRad="38100" dist="19050" dir="2700000" algn="tl" rotWithShape="0">
                    <a:srgbClr val="823E43">
                      <a:alpha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Revenue | </a:t>
            </a:r>
            <a:r>
              <a:rPr kumimoji="0" lang="en-US" sz="1400" b="0" i="0" u="none" strike="noStrike" kern="0" cap="none" spc="0" normalizeH="0" baseline="0" noProof="0" dirty="0">
                <a:ln w="0"/>
                <a:solidFill>
                  <a:srgbClr val="823E43"/>
                </a:solidFill>
                <a:effectLst>
                  <a:outerShdw blurRad="38100" dist="19050" dir="2700000" algn="tl" rotWithShape="0">
                    <a:srgbClr val="823E43">
                      <a:alpha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Day Classification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63070E4-36B3-8B6B-3074-F9A0EEEA1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528310"/>
              </p:ext>
            </p:extLst>
          </p:nvPr>
        </p:nvGraphicFramePr>
        <p:xfrm>
          <a:off x="256479" y="683581"/>
          <a:ext cx="8631042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4162426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496</Words>
  <Application>Microsoft Macintosh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Red Hat Text</vt:lpstr>
      <vt:lpstr>Wingdings</vt:lpstr>
      <vt:lpstr>Avenir Next LT Pro</vt:lpstr>
      <vt:lpstr>Lexend Exa</vt:lpstr>
      <vt:lpstr>Arial</vt:lpstr>
      <vt:lpstr>Popic Café Company Profile XL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tshifhiwa tshikosi</cp:lastModifiedBy>
  <cp:revision>5</cp:revision>
  <dcterms:modified xsi:type="dcterms:W3CDTF">2025-10-28T17:35:08Z</dcterms:modified>
</cp:coreProperties>
</file>